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98" r:id="rId5"/>
    <p:sldId id="283" r:id="rId6"/>
    <p:sldId id="320" r:id="rId7"/>
    <p:sldId id="297" r:id="rId8"/>
    <p:sldId id="311" r:id="rId9"/>
    <p:sldId id="284" r:id="rId10"/>
    <p:sldId id="312" r:id="rId11"/>
    <p:sldId id="307" r:id="rId12"/>
    <p:sldId id="310" r:id="rId13"/>
    <p:sldId id="321" r:id="rId14"/>
    <p:sldId id="323" r:id="rId15"/>
    <p:sldId id="299" r:id="rId16"/>
    <p:sldId id="300" r:id="rId17"/>
    <p:sldId id="313" r:id="rId18"/>
    <p:sldId id="314" r:id="rId19"/>
    <p:sldId id="315" r:id="rId20"/>
    <p:sldId id="316" r:id="rId21"/>
    <p:sldId id="306" r:id="rId22"/>
    <p:sldId id="301" r:id="rId23"/>
    <p:sldId id="304" r:id="rId24"/>
    <p:sldId id="305" r:id="rId25"/>
    <p:sldId id="324" r:id="rId26"/>
    <p:sldId id="303" r:id="rId27"/>
    <p:sldId id="308" r:id="rId28"/>
    <p:sldId id="309"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97565-C60A-429B-8B64-1B1515C59866}" v="5" dt="2023-04-14T10:31:27.353"/>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12" autoAdjust="0"/>
  </p:normalViewPr>
  <p:slideViewPr>
    <p:cSldViewPr snapToGrid="0">
      <p:cViewPr varScale="1">
        <p:scale>
          <a:sx n="69" d="100"/>
          <a:sy n="69" d="100"/>
        </p:scale>
        <p:origin x="780" y="60"/>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Nxumalo" userId="b4b36ba6-80f9-436f-beb9-1e47707fb29e" providerId="ADAL" clId="{E4B97565-C60A-429B-8B64-1B1515C59866}"/>
    <pc:docChg chg="undo redo custSel addSld delSld modSld">
      <pc:chgData name="Maureen Nxumalo" userId="b4b36ba6-80f9-436f-beb9-1e47707fb29e" providerId="ADAL" clId="{E4B97565-C60A-429B-8B64-1B1515C59866}" dt="2023-04-17T09:41:33.146" v="74" actId="20577"/>
      <pc:docMkLst>
        <pc:docMk/>
      </pc:docMkLst>
      <pc:sldChg chg="addSp delSp modSp mod modClrScheme chgLayout">
        <pc:chgData name="Maureen Nxumalo" userId="b4b36ba6-80f9-436f-beb9-1e47707fb29e" providerId="ADAL" clId="{E4B97565-C60A-429B-8B64-1B1515C59866}" dt="2023-04-14T10:11:01.691" v="12" actId="1076"/>
        <pc:sldMkLst>
          <pc:docMk/>
          <pc:sldMk cId="3989923275" sldId="298"/>
        </pc:sldMkLst>
        <pc:spChg chg="mod ord">
          <ac:chgData name="Maureen Nxumalo" userId="b4b36ba6-80f9-436f-beb9-1e47707fb29e" providerId="ADAL" clId="{E4B97565-C60A-429B-8B64-1B1515C59866}" dt="2023-04-14T10:10:54.599" v="10" actId="26606"/>
          <ac:spMkLst>
            <pc:docMk/>
            <pc:sldMk cId="3989923275" sldId="298"/>
            <ac:spMk id="3" creationId="{200B3D2B-613A-41BE-987D-E6A1324B456D}"/>
          </ac:spMkLst>
        </pc:spChg>
        <pc:spChg chg="del mod ord">
          <ac:chgData name="Maureen Nxumalo" userId="b4b36ba6-80f9-436f-beb9-1e47707fb29e" providerId="ADAL" clId="{E4B97565-C60A-429B-8B64-1B1515C59866}" dt="2023-04-14T10:10:41.264" v="7" actId="478"/>
          <ac:spMkLst>
            <pc:docMk/>
            <pc:sldMk cId="3989923275" sldId="298"/>
            <ac:spMk id="4" creationId="{4772945D-CA91-4CFE-8EB7-941C7618C994}"/>
          </ac:spMkLst>
        </pc:spChg>
        <pc:spChg chg="add del mod">
          <ac:chgData name="Maureen Nxumalo" userId="b4b36ba6-80f9-436f-beb9-1e47707fb29e" providerId="ADAL" clId="{E4B97565-C60A-429B-8B64-1B1515C59866}" dt="2023-04-14T10:10:39.355" v="6" actId="26606"/>
          <ac:spMkLst>
            <pc:docMk/>
            <pc:sldMk cId="3989923275" sldId="298"/>
            <ac:spMk id="7" creationId="{5E9DBD31-F785-13E4-72B7-4851E013EF80}"/>
          </ac:spMkLst>
        </pc:spChg>
        <pc:spChg chg="add mod">
          <ac:chgData name="Maureen Nxumalo" userId="b4b36ba6-80f9-436f-beb9-1e47707fb29e" providerId="ADAL" clId="{E4B97565-C60A-429B-8B64-1B1515C59866}" dt="2023-04-14T10:10:54.599" v="10" actId="26606"/>
          <ac:spMkLst>
            <pc:docMk/>
            <pc:sldMk cId="3989923275" sldId="298"/>
            <ac:spMk id="9" creationId="{7FB3DF23-9F1F-A6A0-959D-469AC5D70EE9}"/>
          </ac:spMkLst>
        </pc:spChg>
        <pc:spChg chg="add del mod">
          <ac:chgData name="Maureen Nxumalo" userId="b4b36ba6-80f9-436f-beb9-1e47707fb29e" providerId="ADAL" clId="{E4B97565-C60A-429B-8B64-1B1515C59866}" dt="2023-04-14T10:10:47.259" v="9" actId="478"/>
          <ac:spMkLst>
            <pc:docMk/>
            <pc:sldMk cId="3989923275" sldId="298"/>
            <ac:spMk id="10" creationId="{6C0F3BB5-EE45-0190-33CD-1A4700A7E4A4}"/>
          </ac:spMkLst>
        </pc:spChg>
        <pc:spChg chg="add del mod">
          <ac:chgData name="Maureen Nxumalo" userId="b4b36ba6-80f9-436f-beb9-1e47707fb29e" providerId="ADAL" clId="{E4B97565-C60A-429B-8B64-1B1515C59866}" dt="2023-04-14T10:10:54.599" v="10" actId="26606"/>
          <ac:spMkLst>
            <pc:docMk/>
            <pc:sldMk cId="3989923275" sldId="298"/>
            <ac:spMk id="13" creationId="{6A4A141B-7669-34DA-AB61-5FDE0CEE6CB6}"/>
          </ac:spMkLst>
        </pc:spChg>
        <pc:spChg chg="add mod">
          <ac:chgData name="Maureen Nxumalo" userId="b4b36ba6-80f9-436f-beb9-1e47707fb29e" providerId="ADAL" clId="{E4B97565-C60A-429B-8B64-1B1515C59866}" dt="2023-04-14T10:10:54.599" v="10" actId="26606"/>
          <ac:spMkLst>
            <pc:docMk/>
            <pc:sldMk cId="3989923275" sldId="298"/>
            <ac:spMk id="14" creationId="{2FA1554F-4C51-10A1-9B34-6E4B3B288787}"/>
          </ac:spMkLst>
        </pc:spChg>
        <pc:spChg chg="add del mod">
          <ac:chgData name="Maureen Nxumalo" userId="b4b36ba6-80f9-436f-beb9-1e47707fb29e" providerId="ADAL" clId="{E4B97565-C60A-429B-8B64-1B1515C59866}" dt="2023-04-14T10:10:57.014" v="11" actId="478"/>
          <ac:spMkLst>
            <pc:docMk/>
            <pc:sldMk cId="3989923275" sldId="298"/>
            <ac:spMk id="19" creationId="{223EA5EB-CF2F-9495-A098-2FEF0B5EDF6D}"/>
          </ac:spMkLst>
        </pc:spChg>
        <pc:picChg chg="add mod">
          <ac:chgData name="Maureen Nxumalo" userId="b4b36ba6-80f9-436f-beb9-1e47707fb29e" providerId="ADAL" clId="{E4B97565-C60A-429B-8B64-1B1515C59866}" dt="2023-04-14T10:11:01.691" v="12" actId="1076"/>
          <ac:picMkLst>
            <pc:docMk/>
            <pc:sldMk cId="3989923275" sldId="298"/>
            <ac:picMk id="5" creationId="{3D22C25B-FFEC-8DF6-702E-BE8BEB67B290}"/>
          </ac:picMkLst>
        </pc:picChg>
        <pc:picChg chg="del">
          <ac:chgData name="Maureen Nxumalo" userId="b4b36ba6-80f9-436f-beb9-1e47707fb29e" providerId="ADAL" clId="{E4B97565-C60A-429B-8B64-1B1515C59866}" dt="2023-04-14T10:10:35.054" v="5" actId="478"/>
          <ac:picMkLst>
            <pc:docMk/>
            <pc:sldMk cId="3989923275" sldId="298"/>
            <ac:picMk id="12" creationId="{AA8A1CBA-9BB5-2246-9F4B-98EAD7C90158}"/>
          </ac:picMkLst>
        </pc:picChg>
      </pc:sldChg>
      <pc:sldChg chg="modSp mod">
        <pc:chgData name="Maureen Nxumalo" userId="b4b36ba6-80f9-436f-beb9-1e47707fb29e" providerId="ADAL" clId="{E4B97565-C60A-429B-8B64-1B1515C59866}" dt="2023-04-14T10:09:47.249" v="1" actId="255"/>
        <pc:sldMkLst>
          <pc:docMk/>
          <pc:sldMk cId="4261016929" sldId="301"/>
        </pc:sldMkLst>
        <pc:spChg chg="mod">
          <ac:chgData name="Maureen Nxumalo" userId="b4b36ba6-80f9-436f-beb9-1e47707fb29e" providerId="ADAL" clId="{E4B97565-C60A-429B-8B64-1B1515C59866}" dt="2023-04-14T10:09:47.249" v="1" actId="255"/>
          <ac:spMkLst>
            <pc:docMk/>
            <pc:sldMk cId="4261016929" sldId="301"/>
            <ac:spMk id="4" creationId="{4DC74DB5-E5A0-86DC-11E6-7FC5D9AFD6B2}"/>
          </ac:spMkLst>
        </pc:spChg>
      </pc:sldChg>
      <pc:sldChg chg="modSp mod">
        <pc:chgData name="Maureen Nxumalo" userId="b4b36ba6-80f9-436f-beb9-1e47707fb29e" providerId="ADAL" clId="{E4B97565-C60A-429B-8B64-1B1515C59866}" dt="2023-04-14T10:34:30.177" v="58" actId="1076"/>
        <pc:sldMkLst>
          <pc:docMk/>
          <pc:sldMk cId="2179763185" sldId="303"/>
        </pc:sldMkLst>
        <pc:spChg chg="mod">
          <ac:chgData name="Maureen Nxumalo" userId="b4b36ba6-80f9-436f-beb9-1e47707fb29e" providerId="ADAL" clId="{E4B97565-C60A-429B-8B64-1B1515C59866}" dt="2023-04-14T10:34:17.020" v="57" actId="1076"/>
          <ac:spMkLst>
            <pc:docMk/>
            <pc:sldMk cId="2179763185" sldId="303"/>
            <ac:spMk id="11" creationId="{B4E82881-FB95-98C3-1462-4AD808330A9E}"/>
          </ac:spMkLst>
        </pc:spChg>
        <pc:picChg chg="mod">
          <ac:chgData name="Maureen Nxumalo" userId="b4b36ba6-80f9-436f-beb9-1e47707fb29e" providerId="ADAL" clId="{E4B97565-C60A-429B-8B64-1B1515C59866}" dt="2023-04-14T10:34:30.177" v="58" actId="1076"/>
          <ac:picMkLst>
            <pc:docMk/>
            <pc:sldMk cId="2179763185" sldId="303"/>
            <ac:picMk id="3" creationId="{9FD87F69-BFC7-2DAC-03D2-3110396B777B}"/>
          </ac:picMkLst>
        </pc:picChg>
      </pc:sldChg>
      <pc:sldChg chg="modSp mod">
        <pc:chgData name="Maureen Nxumalo" userId="b4b36ba6-80f9-436f-beb9-1e47707fb29e" providerId="ADAL" clId="{E4B97565-C60A-429B-8B64-1B1515C59866}" dt="2023-04-17T09:41:33.146" v="74" actId="20577"/>
        <pc:sldMkLst>
          <pc:docMk/>
          <pc:sldMk cId="3555161683" sldId="308"/>
        </pc:sldMkLst>
        <pc:spChg chg="mod">
          <ac:chgData name="Maureen Nxumalo" userId="b4b36ba6-80f9-436f-beb9-1e47707fb29e" providerId="ADAL" clId="{E4B97565-C60A-429B-8B64-1B1515C59866}" dt="2023-04-17T09:41:33.146" v="74" actId="20577"/>
          <ac:spMkLst>
            <pc:docMk/>
            <pc:sldMk cId="3555161683" sldId="308"/>
            <ac:spMk id="4" creationId="{DF0B4E35-2F15-97C5-E4B9-4D25D5C185F0}"/>
          </ac:spMkLst>
        </pc:spChg>
      </pc:sldChg>
      <pc:sldChg chg="modSp mod">
        <pc:chgData name="Maureen Nxumalo" userId="b4b36ba6-80f9-436f-beb9-1e47707fb29e" providerId="ADAL" clId="{E4B97565-C60A-429B-8B64-1B1515C59866}" dt="2023-04-14T10:37:57.004" v="72" actId="20577"/>
        <pc:sldMkLst>
          <pc:docMk/>
          <pc:sldMk cId="3685442245" sldId="309"/>
        </pc:sldMkLst>
        <pc:spChg chg="mod">
          <ac:chgData name="Maureen Nxumalo" userId="b4b36ba6-80f9-436f-beb9-1e47707fb29e" providerId="ADAL" clId="{E4B97565-C60A-429B-8B64-1B1515C59866}" dt="2023-04-14T10:37:57.004" v="72" actId="20577"/>
          <ac:spMkLst>
            <pc:docMk/>
            <pc:sldMk cId="3685442245" sldId="309"/>
            <ac:spMk id="4" creationId="{8DBCFA28-A9D2-68BF-9E7E-2CD59CECA517}"/>
          </ac:spMkLst>
        </pc:spChg>
      </pc:sldChg>
      <pc:sldChg chg="delSp modSp new del mod">
        <pc:chgData name="Maureen Nxumalo" userId="b4b36ba6-80f9-436f-beb9-1e47707fb29e" providerId="ADAL" clId="{E4B97565-C60A-429B-8B64-1B1515C59866}" dt="2023-04-14T10:37:41.523" v="71" actId="2696"/>
        <pc:sldMkLst>
          <pc:docMk/>
          <pc:sldMk cId="1213685978" sldId="325"/>
        </pc:sldMkLst>
        <pc:spChg chg="del">
          <ac:chgData name="Maureen Nxumalo" userId="b4b36ba6-80f9-436f-beb9-1e47707fb29e" providerId="ADAL" clId="{E4B97565-C60A-429B-8B64-1B1515C59866}" dt="2023-04-14T10:29:48.679" v="14" actId="478"/>
          <ac:spMkLst>
            <pc:docMk/>
            <pc:sldMk cId="1213685978" sldId="325"/>
            <ac:spMk id="2" creationId="{33F9FF59-443D-BFA1-1562-2A7ECAA775B8}"/>
          </ac:spMkLst>
        </pc:spChg>
        <pc:spChg chg="del">
          <ac:chgData name="Maureen Nxumalo" userId="b4b36ba6-80f9-436f-beb9-1e47707fb29e" providerId="ADAL" clId="{E4B97565-C60A-429B-8B64-1B1515C59866}" dt="2023-04-14T10:29:55.113" v="16" actId="478"/>
          <ac:spMkLst>
            <pc:docMk/>
            <pc:sldMk cId="1213685978" sldId="325"/>
            <ac:spMk id="5" creationId="{8165F820-5BF2-4181-BFE3-9AC7A74FFB5E}"/>
          </ac:spMkLst>
        </pc:spChg>
        <pc:spChg chg="mod">
          <ac:chgData name="Maureen Nxumalo" userId="b4b36ba6-80f9-436f-beb9-1e47707fb29e" providerId="ADAL" clId="{E4B97565-C60A-429B-8B64-1B1515C59866}" dt="2023-04-14T10:34:05.820" v="56" actId="21"/>
          <ac:spMkLst>
            <pc:docMk/>
            <pc:sldMk cId="1213685978" sldId="325"/>
            <ac:spMk id="6" creationId="{D25FAAB2-FC51-1C43-753A-77BAC40CBF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F123E-CAFC-42FB-BB18-F2552D60DCC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23FA63A-021D-400D-B2F0-914204A5D751}" type="pres">
      <dgm:prSet presAssocID="{45BF123E-CAFC-42FB-BB18-F2552D60DCC9}" presName="linear" presStyleCnt="0">
        <dgm:presLayoutVars>
          <dgm:animLvl val="lvl"/>
          <dgm:resizeHandles val="exact"/>
        </dgm:presLayoutVars>
      </dgm:prSet>
      <dgm:spPr/>
    </dgm:pt>
  </dgm:ptLst>
  <dgm:cxnLst>
    <dgm:cxn modelId="{B75BBCDD-61CF-48A1-8238-ACF345552133}" type="presOf" srcId="{45BF123E-CAFC-42FB-BB18-F2552D60DCC9}" destId="{F23FA63A-021D-400D-B2F0-914204A5D7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4/17/2023</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4/17/2023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er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fif"/><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432000" y="432000"/>
            <a:ext cx="11328000" cy="432000"/>
          </a:xfrm>
        </p:spPr>
        <p:txBody>
          <a:bodyPr anchor="ctr">
            <a:normAutofit/>
          </a:bodyPr>
          <a:lstStyle/>
          <a:p>
            <a:r>
              <a:rPr lang="en-US" sz="3000"/>
              <a:t>OPPORTUNA UNDERWRITING MANAGERS </a:t>
            </a:r>
          </a:p>
        </p:txBody>
      </p:sp>
      <p:pic>
        <p:nvPicPr>
          <p:cNvPr id="5" name="Picture 4" descr="A picture containing logo&#10;&#10;Description automatically generated">
            <a:extLst>
              <a:ext uri="{FF2B5EF4-FFF2-40B4-BE49-F238E27FC236}">
                <a16:creationId xmlns:a16="http://schemas.microsoft.com/office/drawing/2014/main" id="{3D22C25B-FFEC-8DF6-702E-BE8BEB67B290}"/>
              </a:ext>
            </a:extLst>
          </p:cNvPr>
          <p:cNvPicPr>
            <a:picLocks noChangeAspect="1"/>
          </p:cNvPicPr>
          <p:nvPr/>
        </p:nvPicPr>
        <p:blipFill>
          <a:blip r:embed="rId2"/>
          <a:stretch>
            <a:fillRect/>
          </a:stretch>
        </p:blipFill>
        <p:spPr>
          <a:xfrm>
            <a:off x="959459" y="1312285"/>
            <a:ext cx="9851052" cy="4679250"/>
          </a:xfrm>
          <a:prstGeom prst="rect">
            <a:avLst/>
          </a:prstGeom>
          <a:noFill/>
        </p:spPr>
      </p:pic>
      <p:sp>
        <p:nvSpPr>
          <p:cNvPr id="9" name="Footer Placeholder 3">
            <a:extLst>
              <a:ext uri="{FF2B5EF4-FFF2-40B4-BE49-F238E27FC236}">
                <a16:creationId xmlns:a16="http://schemas.microsoft.com/office/drawing/2014/main" id="{7FB3DF23-9F1F-A6A0-959D-469AC5D70EE9}"/>
              </a:ext>
            </a:extLst>
          </p:cNvPr>
          <p:cNvSpPr>
            <a:spLocks noGrp="1"/>
          </p:cNvSpPr>
          <p:nvPr>
            <p:ph type="ftr" sz="quarter" idx="12"/>
          </p:nvPr>
        </p:nvSpPr>
        <p:spPr>
          <a:xfrm>
            <a:off x="432000" y="6439820"/>
            <a:ext cx="5664000" cy="295062"/>
          </a:xfrm>
        </p:spPr>
        <p:txBody>
          <a:bodyPr anchor="ctr">
            <a:normAutofit/>
          </a:bodyPr>
          <a:lstStyle/>
          <a:p>
            <a:pPr>
              <a:spcAft>
                <a:spcPts val="600"/>
              </a:spcAft>
            </a:pPr>
            <a:r>
              <a:rPr lang="en-US" noProof="0"/>
              <a:t>Add a footer</a:t>
            </a:r>
          </a:p>
        </p:txBody>
      </p:sp>
      <p:sp>
        <p:nvSpPr>
          <p:cNvPr id="14" name="Slide Number Placeholder 4">
            <a:extLst>
              <a:ext uri="{FF2B5EF4-FFF2-40B4-BE49-F238E27FC236}">
                <a16:creationId xmlns:a16="http://schemas.microsoft.com/office/drawing/2014/main" id="{2FA1554F-4C51-10A1-9B34-6E4B3B288787}"/>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a:t>
            </a:fld>
            <a:endParaRPr lang="en-US" noProof="0"/>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10;&#10;Description automatically generated">
            <a:extLst>
              <a:ext uri="{FF2B5EF4-FFF2-40B4-BE49-F238E27FC236}">
                <a16:creationId xmlns:a16="http://schemas.microsoft.com/office/drawing/2014/main" id="{6D79495D-EE71-BF7C-162A-08AFF5BF8C01}"/>
              </a:ext>
            </a:extLst>
          </p:cNvPr>
          <p:cNvPicPr>
            <a:picLocks noGrp="1" noChangeAspect="1"/>
          </p:cNvPicPr>
          <p:nvPr>
            <p:ph type="pic" sz="quarter" idx="14"/>
          </p:nvPr>
        </p:nvPicPr>
        <p:blipFill rotWithShape="1">
          <a:blip r:embed="rId2"/>
          <a:srcRect l="26252" r="24415"/>
          <a:stretch/>
        </p:blipFill>
        <p:spPr>
          <a:xfrm>
            <a:off x="20" y="10"/>
            <a:ext cx="12191980" cy="6857990"/>
          </a:xfrm>
          <a:noFill/>
        </p:spPr>
      </p:pic>
      <p:sp>
        <p:nvSpPr>
          <p:cNvPr id="8" name="Footer Placeholder 7">
            <a:extLst>
              <a:ext uri="{FF2B5EF4-FFF2-40B4-BE49-F238E27FC236}">
                <a16:creationId xmlns:a16="http://schemas.microsoft.com/office/drawing/2014/main" id="{F211FD1C-437B-2584-5B04-5B4FC5BC94EB}"/>
              </a:ext>
            </a:extLst>
          </p:cNvPr>
          <p:cNvSpPr>
            <a:spLocks noGrp="1"/>
          </p:cNvSpPr>
          <p:nvPr>
            <p:ph type="ftr" sz="quarter" idx="4294967295"/>
          </p:nvPr>
        </p:nvSpPr>
        <p:spPr>
          <a:xfrm>
            <a:off x="432000" y="6439820"/>
            <a:ext cx="5664000" cy="295062"/>
          </a:xfrm>
        </p:spPr>
        <p:txBody>
          <a:bodyPr/>
          <a:lstStyle/>
          <a:p>
            <a:pPr>
              <a:spcAft>
                <a:spcPts val="600"/>
              </a:spcAft>
            </a:pPr>
            <a:r>
              <a:rPr lang="en-US" noProof="0"/>
              <a:t>Add a footer</a:t>
            </a:r>
          </a:p>
        </p:txBody>
      </p:sp>
      <p:sp>
        <p:nvSpPr>
          <p:cNvPr id="9" name="Slide Number Placeholder 8" hidden="1">
            <a:extLst>
              <a:ext uri="{FF2B5EF4-FFF2-40B4-BE49-F238E27FC236}">
                <a16:creationId xmlns:a16="http://schemas.microsoft.com/office/drawing/2014/main" id="{71E811BE-ABDA-979F-9F66-5772AF283490}"/>
              </a:ext>
            </a:extLst>
          </p:cNvPr>
          <p:cNvSpPr>
            <a:spLocks noGrp="1"/>
          </p:cNvSpPr>
          <p:nvPr>
            <p:ph type="sldNum" sz="quarter" idx="4294967295"/>
          </p:nvPr>
        </p:nvSpPr>
        <p:spPr>
          <a:xfrm>
            <a:off x="11760000" y="6371351"/>
            <a:ext cx="432000" cy="432000"/>
          </a:xfrm>
        </p:spPr>
        <p:txBody>
          <a:bodyPr/>
          <a:lstStyle/>
          <a:p>
            <a:pPr>
              <a:spcAft>
                <a:spcPts val="600"/>
              </a:spcAft>
            </a:pPr>
            <a:fld id="{19B51A1E-902D-48AF-9020-955120F399B6}" type="slidenum">
              <a:rPr lang="en-US" noProof="0" smtClean="0"/>
              <a:pPr>
                <a:spcAft>
                  <a:spcPts val="600"/>
                </a:spcAft>
              </a:pPr>
              <a:t>10</a:t>
            </a:fld>
            <a:endParaRPr lang="en-US" noProof="0"/>
          </a:p>
        </p:txBody>
      </p:sp>
    </p:spTree>
    <p:extLst>
      <p:ext uri="{BB962C8B-B14F-4D97-AF65-F5344CB8AC3E}">
        <p14:creationId xmlns:p14="http://schemas.microsoft.com/office/powerpoint/2010/main" val="144213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B668655-BA3C-E716-9C2E-D335EAC48C2B}"/>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a:t>Add a footer</a:t>
            </a:r>
          </a:p>
        </p:txBody>
      </p:sp>
      <p:sp>
        <p:nvSpPr>
          <p:cNvPr id="5" name="Slide Number Placeholder 4">
            <a:extLst>
              <a:ext uri="{FF2B5EF4-FFF2-40B4-BE49-F238E27FC236}">
                <a16:creationId xmlns:a16="http://schemas.microsoft.com/office/drawing/2014/main" id="{760473AB-7AE0-DEF7-CE09-746CFB3C1356}"/>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11</a:t>
            </a:fld>
            <a:endParaRPr lang="en-US" noProof="0"/>
          </a:p>
        </p:txBody>
      </p:sp>
      <p:pic>
        <p:nvPicPr>
          <p:cNvPr id="10" name="Picture 9" descr="Chart&#10;&#10;Description automatically generated">
            <a:extLst>
              <a:ext uri="{FF2B5EF4-FFF2-40B4-BE49-F238E27FC236}">
                <a16:creationId xmlns:a16="http://schemas.microsoft.com/office/drawing/2014/main" id="{E92D0130-3F79-D058-BBFF-12FD74BAF2D3}"/>
              </a:ext>
            </a:extLst>
          </p:cNvPr>
          <p:cNvPicPr>
            <a:picLocks noChangeAspect="1"/>
          </p:cNvPicPr>
          <p:nvPr/>
        </p:nvPicPr>
        <p:blipFill rotWithShape="1">
          <a:blip r:embed="rId2"/>
          <a:srcRect b="4509"/>
          <a:stretch/>
        </p:blipFill>
        <p:spPr>
          <a:xfrm>
            <a:off x="6311886" y="1007250"/>
            <a:ext cx="5460114" cy="5169713"/>
          </a:xfrm>
          <a:prstGeom prst="rect">
            <a:avLst/>
          </a:prstGeom>
          <a:noFill/>
        </p:spPr>
      </p:pic>
      <p:pic>
        <p:nvPicPr>
          <p:cNvPr id="8" name="Picture Placeholder 7" descr="A picture containing sky, building&#10;&#10;Description automatically generated">
            <a:extLst>
              <a:ext uri="{FF2B5EF4-FFF2-40B4-BE49-F238E27FC236}">
                <a16:creationId xmlns:a16="http://schemas.microsoft.com/office/drawing/2014/main" id="{5D5C14CB-9E6B-C5FC-B939-DFDC186A3651}"/>
              </a:ext>
            </a:extLst>
          </p:cNvPr>
          <p:cNvPicPr>
            <a:picLocks noGrp="1" noChangeAspect="1"/>
          </p:cNvPicPr>
          <p:nvPr>
            <p:ph sz="half" idx="1"/>
          </p:nvPr>
        </p:nvPicPr>
        <p:blipFill rotWithShape="1">
          <a:blip r:embed="rId3"/>
          <a:srcRect t="12542" b="21627"/>
          <a:stretch/>
        </p:blipFill>
        <p:spPr>
          <a:xfrm>
            <a:off x="431999" y="1007250"/>
            <a:ext cx="5448115" cy="5169713"/>
          </a:xfrm>
          <a:noFill/>
        </p:spPr>
      </p:pic>
    </p:spTree>
    <p:extLst>
      <p:ext uri="{BB962C8B-B14F-4D97-AF65-F5344CB8AC3E}">
        <p14:creationId xmlns:p14="http://schemas.microsoft.com/office/powerpoint/2010/main" val="204019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390C-5E70-767B-57C6-18CB2A54736C}"/>
              </a:ext>
            </a:extLst>
          </p:cNvPr>
          <p:cNvSpPr>
            <a:spLocks noGrp="1"/>
          </p:cNvSpPr>
          <p:nvPr>
            <p:ph type="title"/>
          </p:nvPr>
        </p:nvSpPr>
        <p:spPr/>
        <p:txBody>
          <a:bodyPr/>
          <a:lstStyle/>
          <a:p>
            <a:r>
              <a:rPr lang="en-US" dirty="0"/>
              <a:t>Dismantling Transit &amp; Erection Insurance</a:t>
            </a:r>
          </a:p>
        </p:txBody>
      </p:sp>
      <p:sp>
        <p:nvSpPr>
          <p:cNvPr id="4" name="Content Placeholder 3">
            <a:extLst>
              <a:ext uri="{FF2B5EF4-FFF2-40B4-BE49-F238E27FC236}">
                <a16:creationId xmlns:a16="http://schemas.microsoft.com/office/drawing/2014/main" id="{04379032-9278-2724-174E-24EDC06E5D46}"/>
              </a:ext>
            </a:extLst>
          </p:cNvPr>
          <p:cNvSpPr>
            <a:spLocks noGrp="1"/>
          </p:cNvSpPr>
          <p:nvPr>
            <p:ph idx="1"/>
          </p:nvPr>
        </p:nvSpPr>
        <p:spPr>
          <a:xfrm>
            <a:off x="321164" y="907418"/>
            <a:ext cx="11328000" cy="4679250"/>
          </a:xfrm>
        </p:spPr>
        <p:txBody>
          <a:bodyPr/>
          <a:lstStyle/>
          <a:p>
            <a:r>
              <a:rPr lang="en-US" dirty="0"/>
              <a:t>Cover can be provided on specific contract basis for loss or damage to new or existing electrical and mechanical equipment during machine moving operations, from dismantling the plant, loading and transporting plant to site, positioning including lifting operations and thereafter during installation and assembly of the equipment. The cover extends to loss or damage to the equipment being moved provided that the value of such equipment (either market value or new replacement value) is included in the policy sum insured. Cover in respect of testing is limited to new equipment.</a:t>
            </a:r>
          </a:p>
          <a:p>
            <a:r>
              <a:rPr lang="en-US" dirty="0"/>
              <a:t>The cover can be provided on an annually renewable policy, provided always that the value of every contract including the value of equipment being moved is declared and noted in the policy schedule.</a:t>
            </a:r>
          </a:p>
          <a:p>
            <a:r>
              <a:rPr lang="en-US" dirty="0"/>
              <a:t>Dismantling, transit and erection insurance covers the physical loss of or damage to plant and machinery during the operation insured. </a:t>
            </a:r>
          </a:p>
          <a:p>
            <a:r>
              <a:rPr lang="en-US" dirty="0"/>
              <a:t>This policy can include cover for dismantling, movement, loading, transit, offloading, storage, repositioning, re-erection, public liability and maintenance.</a:t>
            </a:r>
          </a:p>
          <a:p>
            <a:r>
              <a:rPr lang="en-US" dirty="0"/>
              <a:t>Cover can be limited to any or all of the above mentioned as required and can be adopted to suit most operational requirements.</a:t>
            </a:r>
          </a:p>
        </p:txBody>
      </p:sp>
      <p:sp>
        <p:nvSpPr>
          <p:cNvPr id="5" name="Footer Placeholder 4">
            <a:extLst>
              <a:ext uri="{FF2B5EF4-FFF2-40B4-BE49-F238E27FC236}">
                <a16:creationId xmlns:a16="http://schemas.microsoft.com/office/drawing/2014/main" id="{7884C957-4990-B08E-C87E-AECD81BBA8EA}"/>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67103E55-BD27-5488-45B5-209CFBB34B95}"/>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spTree>
    <p:extLst>
      <p:ext uri="{BB962C8B-B14F-4D97-AF65-F5344CB8AC3E}">
        <p14:creationId xmlns:p14="http://schemas.microsoft.com/office/powerpoint/2010/main" val="223045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0B4C-8FAC-23A5-46B5-E01BCA355609}"/>
              </a:ext>
            </a:extLst>
          </p:cNvPr>
          <p:cNvSpPr>
            <a:spLocks noGrp="1"/>
          </p:cNvSpPr>
          <p:nvPr>
            <p:ph type="title"/>
          </p:nvPr>
        </p:nvSpPr>
        <p:spPr>
          <a:xfrm>
            <a:off x="432000" y="432000"/>
            <a:ext cx="11340000" cy="432000"/>
          </a:xfrm>
        </p:spPr>
        <p:txBody>
          <a:bodyPr anchor="ctr">
            <a:normAutofit/>
          </a:bodyPr>
          <a:lstStyle/>
          <a:p>
            <a:r>
              <a:rPr lang="en-US" sz="3000"/>
              <a:t>Plant All Risks Insurance</a:t>
            </a:r>
          </a:p>
        </p:txBody>
      </p:sp>
      <p:sp>
        <p:nvSpPr>
          <p:cNvPr id="5" name="Footer Placeholder 4">
            <a:extLst>
              <a:ext uri="{FF2B5EF4-FFF2-40B4-BE49-F238E27FC236}">
                <a16:creationId xmlns:a16="http://schemas.microsoft.com/office/drawing/2014/main" id="{26553CAB-CB7B-BBB2-90CC-F1083EEF591F}"/>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a:t>Add a footer</a:t>
            </a:r>
          </a:p>
        </p:txBody>
      </p:sp>
      <p:sp>
        <p:nvSpPr>
          <p:cNvPr id="6" name="Slide Number Placeholder 5">
            <a:extLst>
              <a:ext uri="{FF2B5EF4-FFF2-40B4-BE49-F238E27FC236}">
                <a16:creationId xmlns:a16="http://schemas.microsoft.com/office/drawing/2014/main" id="{636E27F5-BAF4-C9F4-6859-21F7B8DDF8E8}"/>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13</a:t>
            </a:fld>
            <a:endParaRPr lang="en-US" noProof="0"/>
          </a:p>
        </p:txBody>
      </p:sp>
      <p:pic>
        <p:nvPicPr>
          <p:cNvPr id="11" name="Picture 10" descr="A picture containing transport, power shovel&#10;&#10;Description automatically generated">
            <a:extLst>
              <a:ext uri="{FF2B5EF4-FFF2-40B4-BE49-F238E27FC236}">
                <a16:creationId xmlns:a16="http://schemas.microsoft.com/office/drawing/2014/main" id="{B9027DBD-E7AC-7943-7320-5623386AB9F5}"/>
              </a:ext>
            </a:extLst>
          </p:cNvPr>
          <p:cNvPicPr>
            <a:picLocks noChangeAspect="1"/>
          </p:cNvPicPr>
          <p:nvPr/>
        </p:nvPicPr>
        <p:blipFill>
          <a:blip r:embed="rId2"/>
          <a:stretch>
            <a:fillRect/>
          </a:stretch>
        </p:blipFill>
        <p:spPr>
          <a:xfrm>
            <a:off x="5879714" y="1582903"/>
            <a:ext cx="6312286" cy="4738386"/>
          </a:xfrm>
          <a:prstGeom prst="rect">
            <a:avLst/>
          </a:prstGeom>
          <a:noFill/>
        </p:spPr>
      </p:pic>
      <p:sp>
        <p:nvSpPr>
          <p:cNvPr id="4" name="Content Placeholder 3">
            <a:extLst>
              <a:ext uri="{FF2B5EF4-FFF2-40B4-BE49-F238E27FC236}">
                <a16:creationId xmlns:a16="http://schemas.microsoft.com/office/drawing/2014/main" id="{12FEDF04-A440-114F-E72B-6AC0FABB3C59}"/>
              </a:ext>
            </a:extLst>
          </p:cNvPr>
          <p:cNvSpPr>
            <a:spLocks noGrp="1"/>
          </p:cNvSpPr>
          <p:nvPr>
            <p:ph sz="half" idx="2"/>
          </p:nvPr>
        </p:nvSpPr>
        <p:spPr>
          <a:xfrm>
            <a:off x="269568" y="1305683"/>
            <a:ext cx="5447914" cy="4738385"/>
          </a:xfrm>
        </p:spPr>
        <p:txBody>
          <a:bodyPr>
            <a:normAutofit/>
          </a:bodyPr>
          <a:lstStyle/>
          <a:p>
            <a:r>
              <a:rPr lang="en-US" sz="1700" b="1" dirty="0"/>
              <a:t>Plant All Risks Insurance is an insurance policy that covers mostly mobile plant and machinery items against unforeseen physical loss or damage that may arise from the occurrence of perils that are not specifically excluded from the cover. </a:t>
            </a:r>
          </a:p>
          <a:p>
            <a:r>
              <a:rPr lang="en-US" sz="1700" b="1" dirty="0"/>
              <a:t>This type of cover will cover items such as earthmoving equipment, cranes, pumps, air compressors etc. </a:t>
            </a:r>
          </a:p>
          <a:p>
            <a:r>
              <a:rPr lang="en-US" sz="1700" b="1" dirty="0"/>
              <a:t>The basis of indemnity can either be new replacement value, market related value or agreed value depending on the age and type of items and taking into account the specific requirements of the insured.</a:t>
            </a:r>
          </a:p>
          <a:p>
            <a:pPr marL="0" indent="0">
              <a:buNone/>
            </a:pPr>
            <a:r>
              <a:rPr lang="en-US" sz="1700" b="1" dirty="0"/>
              <a:t>It is critical that :</a:t>
            </a:r>
          </a:p>
          <a:p>
            <a:r>
              <a:rPr lang="en-US" sz="1700" b="1" dirty="0"/>
              <a:t>Your PAR Sum Insured right</a:t>
            </a:r>
          </a:p>
          <a:p>
            <a:r>
              <a:rPr lang="en-US" sz="1700" b="1" dirty="0"/>
              <a:t>Correct basis of settlement is very important in order to provide suitable sums insured.</a:t>
            </a:r>
          </a:p>
        </p:txBody>
      </p:sp>
    </p:spTree>
    <p:extLst>
      <p:ext uri="{BB962C8B-B14F-4D97-AF65-F5344CB8AC3E}">
        <p14:creationId xmlns:p14="http://schemas.microsoft.com/office/powerpoint/2010/main" val="302829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34A1B9-73F6-5E9F-9BA8-DB2D3D3D004F}"/>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8DDD8600-418B-2B19-B83D-6BF860FDAA4C}"/>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sp>
        <p:nvSpPr>
          <p:cNvPr id="7" name="Content Placeholder 6">
            <a:extLst>
              <a:ext uri="{FF2B5EF4-FFF2-40B4-BE49-F238E27FC236}">
                <a16:creationId xmlns:a16="http://schemas.microsoft.com/office/drawing/2014/main" id="{C1C79DBE-272D-0B15-6FEF-B5CB04908242}"/>
              </a:ext>
            </a:extLst>
          </p:cNvPr>
          <p:cNvSpPr txBox="1">
            <a:spLocks noGrp="1"/>
          </p:cNvSpPr>
          <p:nvPr>
            <p:ph idx="1"/>
          </p:nvPr>
        </p:nvSpPr>
        <p:spPr>
          <a:xfrm>
            <a:off x="339913" y="123118"/>
            <a:ext cx="11636087" cy="3768211"/>
          </a:xfrm>
          <a:prstGeom prst="rect">
            <a:avLst/>
          </a:prstGeom>
          <a:noFill/>
        </p:spPr>
        <p:txBody>
          <a:bodyPr wrap="square">
            <a:spAutoFit/>
          </a:bodyPr>
          <a:lstStyle/>
          <a:p>
            <a:pPr marL="0" indent="0">
              <a:buNone/>
            </a:pPr>
            <a:r>
              <a:rPr lang="en-US" sz="1800" b="1" dirty="0"/>
              <a:t>The following sections of cover are available:</a:t>
            </a:r>
            <a:endParaRPr lang="en-US" sz="1800" dirty="0"/>
          </a:p>
          <a:p>
            <a:pPr marL="285750" indent="-285750">
              <a:buFont typeface="Arial" panose="020B0604020202020204" pitchFamily="34" charset="0"/>
              <a:buChar char="•"/>
            </a:pPr>
            <a:r>
              <a:rPr lang="en-US" sz="1800" dirty="0"/>
              <a:t>Material Damage – Own Plant</a:t>
            </a:r>
          </a:p>
          <a:p>
            <a:pPr marL="285750" indent="-285750">
              <a:buFont typeface="Arial" panose="020B0604020202020204" pitchFamily="34" charset="0"/>
              <a:buChar char="•"/>
            </a:pPr>
            <a:r>
              <a:rPr lang="en-US" sz="1800" dirty="0"/>
              <a:t>Hiring Costs</a:t>
            </a:r>
          </a:p>
          <a:p>
            <a:pPr marL="285750" indent="-285750">
              <a:buFont typeface="Arial" panose="020B0604020202020204" pitchFamily="34" charset="0"/>
              <a:buChar char="•"/>
            </a:pPr>
            <a:r>
              <a:rPr lang="en-US" sz="1800" dirty="0"/>
              <a:t>Legal liability and continuing hire charges (Hired-In Plant)</a:t>
            </a:r>
          </a:p>
          <a:p>
            <a:pPr marL="285750" indent="-285750">
              <a:buFont typeface="Arial" panose="020B0604020202020204" pitchFamily="34" charset="0"/>
              <a:buChar char="•"/>
            </a:pPr>
            <a:r>
              <a:rPr lang="en-US" sz="1800" dirty="0"/>
              <a:t>Site Liability</a:t>
            </a:r>
          </a:p>
          <a:p>
            <a:pPr marL="285750" indent="-285750">
              <a:buFont typeface="Arial" panose="020B0604020202020204" pitchFamily="34" charset="0"/>
              <a:buChar char="•"/>
            </a:pPr>
            <a:r>
              <a:rPr lang="en-US" sz="1800" dirty="0"/>
              <a:t>Third Party Liability for road licensed vehicles</a:t>
            </a:r>
          </a:p>
          <a:p>
            <a:pPr marL="285750" indent="-285750">
              <a:buFont typeface="Arial" panose="020B0604020202020204" pitchFamily="34" charset="0"/>
              <a:buChar char="•"/>
            </a:pPr>
            <a:r>
              <a:rPr lang="en-US" sz="1800" dirty="0"/>
              <a:t>Loss of or damage to construction plant and equipment from any cause whilst in storage, transit, on contract site and being use as a tool of trade. </a:t>
            </a:r>
          </a:p>
          <a:p>
            <a:pPr marL="285750" indent="-285750">
              <a:buFont typeface="Arial" panose="020B0604020202020204" pitchFamily="34" charset="0"/>
              <a:buChar char="•"/>
            </a:pPr>
            <a:r>
              <a:rPr lang="en-US" sz="1800" dirty="0"/>
              <a:t>Third Party Liability for Plant on site and on the road for licensed plant. </a:t>
            </a:r>
          </a:p>
          <a:p>
            <a:pPr marL="285750" indent="-285750">
              <a:buFont typeface="Arial" panose="020B0604020202020204" pitchFamily="34" charset="0"/>
              <a:buChar char="•"/>
            </a:pPr>
            <a:r>
              <a:rPr lang="en-US" sz="1800" dirty="0"/>
              <a:t>This policy will cover risks such as fortuitous working accidents, theft, fire, faulty operation, overturning as well as natural  perils such as earthquake, storm, flood, collision etc.</a:t>
            </a:r>
          </a:p>
        </p:txBody>
      </p:sp>
    </p:spTree>
    <p:extLst>
      <p:ext uri="{BB962C8B-B14F-4D97-AF65-F5344CB8AC3E}">
        <p14:creationId xmlns:p14="http://schemas.microsoft.com/office/powerpoint/2010/main" val="385036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27CE78-684F-7CB1-462B-EB8010427312}"/>
              </a:ext>
            </a:extLst>
          </p:cNvPr>
          <p:cNvSpPr>
            <a:spLocks noGrp="1"/>
          </p:cNvSpPr>
          <p:nvPr>
            <p:ph idx="1"/>
          </p:nvPr>
        </p:nvSpPr>
        <p:spPr>
          <a:xfrm>
            <a:off x="264852" y="123118"/>
            <a:ext cx="11328000" cy="5623090"/>
          </a:xfrm>
        </p:spPr>
        <p:txBody>
          <a:bodyPr/>
          <a:lstStyle/>
          <a:p>
            <a:pPr marL="0" indent="0">
              <a:buNone/>
            </a:pPr>
            <a:r>
              <a:rPr lang="en-US" b="1" dirty="0"/>
              <a:t>There are three bases of determining sums insured, namely:</a:t>
            </a:r>
          </a:p>
          <a:p>
            <a:pPr marL="0" indent="0">
              <a:buNone/>
            </a:pPr>
            <a:r>
              <a:rPr lang="en-US" dirty="0"/>
              <a:t>1. </a:t>
            </a:r>
            <a:r>
              <a:rPr lang="en-US" b="1" dirty="0"/>
              <a:t>New Replacement Value (“NRV”)</a:t>
            </a:r>
          </a:p>
          <a:p>
            <a:pPr marL="0" indent="0">
              <a:buNone/>
            </a:pPr>
            <a:r>
              <a:rPr lang="en-US" dirty="0"/>
              <a:t>Reinstatement basis claim settlement will result in an improvement to the insured’s position.</a:t>
            </a:r>
          </a:p>
          <a:p>
            <a:pPr marL="0" indent="0">
              <a:buNone/>
            </a:pPr>
            <a:r>
              <a:rPr lang="en-US" dirty="0"/>
              <a:t>Reinstatement will cover either: </a:t>
            </a:r>
          </a:p>
          <a:p>
            <a:pPr marL="0" indent="0">
              <a:buNone/>
            </a:pPr>
            <a:r>
              <a:rPr lang="en-US" dirty="0"/>
              <a:t>Cost of repair, with no deductions made for wear, tear, depreciation or other forms of obsolescence</a:t>
            </a:r>
          </a:p>
          <a:p>
            <a:pPr marL="0" indent="0">
              <a:buNone/>
            </a:pPr>
            <a:r>
              <a:rPr lang="en-US" dirty="0"/>
              <a:t>Cost of replacing the asset with a new item of similar type, capacity and utility (i.e. ‘new for old’)</a:t>
            </a:r>
          </a:p>
          <a:p>
            <a:pPr marL="0" indent="0">
              <a:buNone/>
            </a:pPr>
            <a:r>
              <a:rPr lang="en-US" dirty="0"/>
              <a:t>NRV requires input from your dealer / supplier as to the new replacement value and average applies if the sum insured is less than the cost to replace the new item which includes VAT and delivery costs.</a:t>
            </a:r>
          </a:p>
          <a:p>
            <a:pPr marL="0" indent="0">
              <a:buNone/>
            </a:pPr>
            <a:r>
              <a:rPr lang="en-US" dirty="0"/>
              <a:t>Since values need to be updated regularly makes it difficult to establish and maintain the NRV.</a:t>
            </a:r>
          </a:p>
          <a:p>
            <a:pPr marL="0" indent="0">
              <a:buNone/>
            </a:pPr>
            <a:endParaRPr lang="en-US" dirty="0"/>
          </a:p>
          <a:p>
            <a:pPr marL="0" indent="0">
              <a:buNone/>
            </a:pPr>
            <a:r>
              <a:rPr lang="en-US" dirty="0"/>
              <a:t> </a:t>
            </a:r>
          </a:p>
          <a:p>
            <a:pPr marL="0" indent="0">
              <a:buNone/>
            </a:pPr>
            <a:endParaRPr lang="en-US" dirty="0"/>
          </a:p>
        </p:txBody>
      </p:sp>
      <p:sp>
        <p:nvSpPr>
          <p:cNvPr id="5" name="Footer Placeholder 4">
            <a:extLst>
              <a:ext uri="{FF2B5EF4-FFF2-40B4-BE49-F238E27FC236}">
                <a16:creationId xmlns:a16="http://schemas.microsoft.com/office/drawing/2014/main" id="{2BA3ED81-6F61-22F6-0800-51FCE120AC6D}"/>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000EC306-8462-10F0-F7E3-3EC9ECA671C7}"/>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spTree>
    <p:extLst>
      <p:ext uri="{BB962C8B-B14F-4D97-AF65-F5344CB8AC3E}">
        <p14:creationId xmlns:p14="http://schemas.microsoft.com/office/powerpoint/2010/main" val="195987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DCD0E7-97E1-FF2C-8B7A-82ED402DE3C4}"/>
              </a:ext>
            </a:extLst>
          </p:cNvPr>
          <p:cNvSpPr>
            <a:spLocks noGrp="1"/>
          </p:cNvSpPr>
          <p:nvPr>
            <p:ph idx="1"/>
          </p:nvPr>
        </p:nvSpPr>
        <p:spPr>
          <a:xfrm>
            <a:off x="307309" y="335822"/>
            <a:ext cx="11328000" cy="6439820"/>
          </a:xfrm>
        </p:spPr>
        <p:txBody>
          <a:bodyPr/>
          <a:lstStyle/>
          <a:p>
            <a:pPr marL="0" indent="0">
              <a:buNone/>
            </a:pPr>
            <a:r>
              <a:rPr lang="en-US" b="1" dirty="0"/>
              <a:t>2. Agreed Value (“AV”)</a:t>
            </a:r>
          </a:p>
          <a:p>
            <a:pPr marL="0" indent="0">
              <a:buNone/>
            </a:pPr>
            <a:r>
              <a:rPr lang="en-US" dirty="0"/>
              <a:t>AV is a value agreed between the insurer and insured. AV does not attract Underinsurance (Average).</a:t>
            </a:r>
          </a:p>
          <a:p>
            <a:pPr marL="0" indent="0">
              <a:buNone/>
            </a:pPr>
            <a:r>
              <a:rPr lang="en-US" dirty="0"/>
              <a:t>AV indemnity basis return the insured to their position prior to the loss – no more, no less.</a:t>
            </a:r>
          </a:p>
          <a:p>
            <a:pPr marL="0" indent="0">
              <a:buNone/>
            </a:pPr>
            <a:r>
              <a:rPr lang="en-US" dirty="0"/>
              <a:t>An indemnity basis will cover either:</a:t>
            </a:r>
          </a:p>
          <a:p>
            <a:pPr marL="0" indent="0">
              <a:buNone/>
            </a:pPr>
            <a:r>
              <a:rPr lang="en-US" dirty="0"/>
              <a:t>Cost of repair, less an allowance for wear, tear, depreciation and all relevant forms of obsolescence.</a:t>
            </a:r>
          </a:p>
          <a:p>
            <a:pPr marL="0" indent="0">
              <a:buNone/>
            </a:pPr>
            <a:r>
              <a:rPr lang="en-US" dirty="0"/>
              <a:t>Cost of a replacement with a similar machine, giving regard to its age and condition and all relevant forms of obsolescence.</a:t>
            </a:r>
          </a:p>
          <a:p>
            <a:pPr marL="0" indent="0">
              <a:buNone/>
            </a:pPr>
            <a:r>
              <a:rPr lang="en-US" dirty="0"/>
              <a:t>The basis of insuring AV has the following challenges these being that the insurer will not pay more than the Market value even if a value has been agreed resulting often in over insurance and betterment is applied if old parts are not available. </a:t>
            </a:r>
          </a:p>
          <a:p>
            <a:pPr marL="0" indent="0">
              <a:buNone/>
            </a:pPr>
            <a:endParaRPr lang="en-US" dirty="0"/>
          </a:p>
          <a:p>
            <a:pPr marL="0" indent="0">
              <a:buNone/>
            </a:pPr>
            <a:r>
              <a:rPr lang="en-US" dirty="0"/>
              <a:t> </a:t>
            </a:r>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7DB1A378-4784-ABF1-D407-DB8450147532}"/>
              </a:ext>
            </a:extLst>
          </p:cNvPr>
          <p:cNvSpPr>
            <a:spLocks noGrp="1"/>
          </p:cNvSpPr>
          <p:nvPr>
            <p:ph type="ftr" sz="quarter" idx="12"/>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432186E-7706-9912-D01B-753AC51F400D}"/>
              </a:ext>
            </a:extLst>
          </p:cNvPr>
          <p:cNvSpPr>
            <a:spLocks noGrp="1"/>
          </p:cNvSpPr>
          <p:nvPr>
            <p:ph type="sldNum" sz="quarter" idx="33"/>
          </p:nvPr>
        </p:nvSpPr>
        <p:spPr/>
        <p:txBody>
          <a:bodyPr/>
          <a:lstStyle/>
          <a:p>
            <a:fld id="{19B51A1E-902D-48AF-9020-955120F399B6}" type="slidenum">
              <a:rPr lang="en-US" noProof="0" smtClean="0"/>
              <a:pPr/>
              <a:t>16</a:t>
            </a:fld>
            <a:endParaRPr lang="en-US" noProof="0" dirty="0"/>
          </a:p>
        </p:txBody>
      </p:sp>
    </p:spTree>
    <p:extLst>
      <p:ext uri="{BB962C8B-B14F-4D97-AF65-F5344CB8AC3E}">
        <p14:creationId xmlns:p14="http://schemas.microsoft.com/office/powerpoint/2010/main" val="2075992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7C4021-2D02-7A71-F381-14F7AB18FBA3}"/>
              </a:ext>
            </a:extLst>
          </p:cNvPr>
          <p:cNvSpPr>
            <a:spLocks noGrp="1"/>
          </p:cNvSpPr>
          <p:nvPr>
            <p:ph idx="1"/>
          </p:nvPr>
        </p:nvSpPr>
        <p:spPr>
          <a:xfrm>
            <a:off x="224182" y="362073"/>
            <a:ext cx="11328000" cy="5401418"/>
          </a:xfrm>
        </p:spPr>
        <p:txBody>
          <a:bodyPr/>
          <a:lstStyle/>
          <a:p>
            <a:pPr marL="0" indent="0">
              <a:buNone/>
            </a:pPr>
            <a:r>
              <a:rPr lang="en-US" b="1" dirty="0"/>
              <a:t>3. Market Value (“MV”)</a:t>
            </a:r>
          </a:p>
          <a:p>
            <a:pPr marL="0" indent="0">
              <a:buNone/>
            </a:pPr>
            <a:r>
              <a:rPr lang="en-US" dirty="0"/>
              <a:t>The sum insured must be equal to the market value of the item and average applies if underinsured</a:t>
            </a:r>
          </a:p>
          <a:p>
            <a:pPr marL="0" indent="0">
              <a:buNone/>
            </a:pPr>
            <a:r>
              <a:rPr lang="en-US" dirty="0"/>
              <a:t>MV indemnity basis return the insured to their position prior to the loss – no more, no less.</a:t>
            </a:r>
          </a:p>
          <a:p>
            <a:pPr marL="0" indent="0">
              <a:buNone/>
            </a:pPr>
            <a:r>
              <a:rPr lang="en-US" dirty="0"/>
              <a:t>An indemnity basis will cover either:</a:t>
            </a:r>
          </a:p>
          <a:p>
            <a:pPr marL="0" indent="0">
              <a:buNone/>
            </a:pPr>
            <a:r>
              <a:rPr lang="en-US" dirty="0"/>
              <a:t>Cost of repair, less an allowance for wear, tear, depreciation and all relevant forms of obsolescence</a:t>
            </a:r>
          </a:p>
          <a:p>
            <a:pPr marL="0" indent="0">
              <a:buNone/>
            </a:pPr>
            <a:r>
              <a:rPr lang="en-US" dirty="0"/>
              <a:t>Cost of a replacement with a similar machine, giving regard to its age and condition and all relevant forms of obsolescence</a:t>
            </a:r>
          </a:p>
          <a:p>
            <a:pPr marL="0" indent="0">
              <a:buNone/>
            </a:pPr>
            <a:r>
              <a:rPr lang="en-US" dirty="0"/>
              <a:t>A settlement on this basis is therefore unlikely to fund the full cost of a new replacement asset, so you should be particularly conscious of overstating sums insured.</a:t>
            </a:r>
          </a:p>
          <a:p>
            <a:pPr marL="0" indent="0">
              <a:buNone/>
            </a:pPr>
            <a:endParaRPr lang="en-US" dirty="0"/>
          </a:p>
        </p:txBody>
      </p:sp>
      <p:sp>
        <p:nvSpPr>
          <p:cNvPr id="5" name="Footer Placeholder 4">
            <a:extLst>
              <a:ext uri="{FF2B5EF4-FFF2-40B4-BE49-F238E27FC236}">
                <a16:creationId xmlns:a16="http://schemas.microsoft.com/office/drawing/2014/main" id="{4D133D7C-EEE6-3323-57DF-9ACC5FDA7DF0}"/>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0FB2F365-ECFA-526D-21D7-E3EACC86427D}"/>
              </a:ext>
            </a:extLst>
          </p:cNvPr>
          <p:cNvSpPr>
            <a:spLocks noGrp="1"/>
          </p:cNvSpPr>
          <p:nvPr>
            <p:ph type="sldNum" sz="quarter" idx="33"/>
          </p:nvPr>
        </p:nvSpPr>
        <p:spPr/>
        <p:txBody>
          <a:bodyPr/>
          <a:lstStyle/>
          <a:p>
            <a:fld id="{19B51A1E-902D-48AF-9020-955120F399B6}" type="slidenum">
              <a:rPr lang="en-US" noProof="0" smtClean="0"/>
              <a:pPr/>
              <a:t>17</a:t>
            </a:fld>
            <a:endParaRPr lang="en-US" noProof="0" dirty="0"/>
          </a:p>
        </p:txBody>
      </p:sp>
    </p:spTree>
    <p:extLst>
      <p:ext uri="{BB962C8B-B14F-4D97-AF65-F5344CB8AC3E}">
        <p14:creationId xmlns:p14="http://schemas.microsoft.com/office/powerpoint/2010/main" val="300831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B5542C-F38A-B8E9-E35D-40B11FB1E912}"/>
              </a:ext>
            </a:extLst>
          </p:cNvPr>
          <p:cNvSpPr>
            <a:spLocks noGrp="1"/>
          </p:cNvSpPr>
          <p:nvPr>
            <p:ph idx="1"/>
          </p:nvPr>
        </p:nvSpPr>
        <p:spPr>
          <a:xfrm>
            <a:off x="432000" y="863999"/>
            <a:ext cx="11328000" cy="4359165"/>
          </a:xfrm>
        </p:spPr>
        <p:txBody>
          <a:bodyPr/>
          <a:lstStyle/>
          <a:p>
            <a:pPr marL="0" indent="0">
              <a:buNone/>
            </a:pPr>
            <a:r>
              <a:rPr lang="en-US" dirty="0"/>
              <a:t>The following extensions can typically be added to a PAR policy:</a:t>
            </a:r>
          </a:p>
          <a:p>
            <a:r>
              <a:rPr lang="en-US" b="1" dirty="0"/>
              <a:t>Third Party Road Risk Liability : (ONLY For Plant that are registered for road use)</a:t>
            </a:r>
          </a:p>
          <a:p>
            <a:pPr marL="0" indent="0">
              <a:buNone/>
            </a:pPr>
            <a:r>
              <a:rPr lang="en-US" dirty="0"/>
              <a:t>Road risk liability for plant all risk covers you for any accident that’s caused by, through, or in connection with, the vehicles stated on your policy schedule.</a:t>
            </a:r>
          </a:p>
          <a:p>
            <a:r>
              <a:rPr lang="en-US" b="1" dirty="0"/>
              <a:t>Construction Site Liability Cover</a:t>
            </a:r>
          </a:p>
          <a:p>
            <a:pPr marL="0" indent="0">
              <a:buNone/>
            </a:pPr>
            <a:r>
              <a:rPr lang="en-US" dirty="0"/>
              <a:t>Public liability for plant all risk covers losses and damages caused by your insured plant all risk items, whether you own them, or whether they’re hired-in or -out. </a:t>
            </a:r>
            <a:endParaRPr lang="en-US" b="1" dirty="0"/>
          </a:p>
          <a:p>
            <a:r>
              <a:rPr lang="en-US" b="1" dirty="0"/>
              <a:t>Recovery costs – extraction and towing</a:t>
            </a:r>
          </a:p>
          <a:p>
            <a:r>
              <a:rPr lang="en-US" b="1" dirty="0"/>
              <a:t>Hired in plant – cover for your legal Liability that may arise from the Plant that you hire.</a:t>
            </a:r>
          </a:p>
          <a:p>
            <a:r>
              <a:rPr lang="en-US" b="1" dirty="0"/>
              <a:t>Continuing Hire Charges – cover if plant has been hired and is accidentally damaged</a:t>
            </a:r>
          </a:p>
          <a:p>
            <a:r>
              <a:rPr lang="en-US" b="1" dirty="0"/>
              <a:t>SASRIA – special risks cover, including riots, terrorism, war, etc.</a:t>
            </a:r>
          </a:p>
          <a:p>
            <a:r>
              <a:rPr lang="en-US" b="1" dirty="0"/>
              <a:t>Windscreen damage / loss</a:t>
            </a:r>
          </a:p>
          <a:p>
            <a:pPr marL="0" indent="0">
              <a:buNone/>
            </a:pPr>
            <a:endParaRPr lang="en-US" dirty="0"/>
          </a:p>
        </p:txBody>
      </p:sp>
      <p:sp>
        <p:nvSpPr>
          <p:cNvPr id="6" name="Slide Number Placeholder 5">
            <a:extLst>
              <a:ext uri="{FF2B5EF4-FFF2-40B4-BE49-F238E27FC236}">
                <a16:creationId xmlns:a16="http://schemas.microsoft.com/office/drawing/2014/main" id="{460D2807-06AC-24B4-B10B-EC1B483C3A87}"/>
              </a:ext>
            </a:extLst>
          </p:cNvPr>
          <p:cNvSpPr>
            <a:spLocks noGrp="1"/>
          </p:cNvSpPr>
          <p:nvPr>
            <p:ph type="sldNum" sz="quarter" idx="33"/>
          </p:nvPr>
        </p:nvSpPr>
        <p:spPr/>
        <p:txBody>
          <a:bodyPr/>
          <a:lstStyle/>
          <a:p>
            <a:fld id="{19B51A1E-902D-48AF-9020-955120F399B6}" type="slidenum">
              <a:rPr lang="en-US" noProof="0" smtClean="0"/>
              <a:pPr/>
              <a:t>18</a:t>
            </a:fld>
            <a:endParaRPr lang="en-US" noProof="0" dirty="0"/>
          </a:p>
        </p:txBody>
      </p:sp>
    </p:spTree>
    <p:extLst>
      <p:ext uri="{BB962C8B-B14F-4D97-AF65-F5344CB8AC3E}">
        <p14:creationId xmlns:p14="http://schemas.microsoft.com/office/powerpoint/2010/main" val="379010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B8EF-7758-0331-3361-E0E8099051D7}"/>
              </a:ext>
            </a:extLst>
          </p:cNvPr>
          <p:cNvSpPr>
            <a:spLocks noGrp="1"/>
          </p:cNvSpPr>
          <p:nvPr>
            <p:ph type="title"/>
          </p:nvPr>
        </p:nvSpPr>
        <p:spPr>
          <a:xfrm>
            <a:off x="432000" y="432000"/>
            <a:ext cx="3932037" cy="1411276"/>
          </a:xfrm>
        </p:spPr>
        <p:txBody>
          <a:bodyPr anchor="b">
            <a:normAutofit/>
          </a:bodyPr>
          <a:lstStyle/>
          <a:p>
            <a:r>
              <a:rPr lang="en-US" dirty="0"/>
              <a:t>Machinery Breakdown and Business Interruption</a:t>
            </a:r>
          </a:p>
        </p:txBody>
      </p:sp>
      <p:sp>
        <p:nvSpPr>
          <p:cNvPr id="11" name="Footer Placeholder 2">
            <a:extLst>
              <a:ext uri="{FF2B5EF4-FFF2-40B4-BE49-F238E27FC236}">
                <a16:creationId xmlns:a16="http://schemas.microsoft.com/office/drawing/2014/main" id="{223E3C45-22B4-F887-35BE-944ACD27ADEA}"/>
              </a:ext>
            </a:extLst>
          </p:cNvPr>
          <p:cNvSpPr>
            <a:spLocks noGrp="1"/>
          </p:cNvSpPr>
          <p:nvPr>
            <p:ph type="ftr" sz="quarter" idx="13"/>
          </p:nvPr>
        </p:nvSpPr>
        <p:spPr>
          <a:xfrm>
            <a:off x="432000" y="6439820"/>
            <a:ext cx="5664000" cy="295062"/>
          </a:xfrm>
        </p:spPr>
        <p:txBody>
          <a:bodyPr/>
          <a:lstStyle/>
          <a:p>
            <a:pPr>
              <a:spcAft>
                <a:spcPts val="600"/>
              </a:spcAft>
            </a:pPr>
            <a:r>
              <a:rPr lang="en-US" noProof="0"/>
              <a:t>Add a footer</a:t>
            </a:r>
          </a:p>
        </p:txBody>
      </p:sp>
      <p:sp>
        <p:nvSpPr>
          <p:cNvPr id="6" name="Slide Number Placeholder 5">
            <a:extLst>
              <a:ext uri="{FF2B5EF4-FFF2-40B4-BE49-F238E27FC236}">
                <a16:creationId xmlns:a16="http://schemas.microsoft.com/office/drawing/2014/main" id="{DDD83ED9-707E-0C0C-DC9C-12ADC254DC53}"/>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19</a:t>
            </a:fld>
            <a:endParaRPr lang="en-US" noProof="0"/>
          </a:p>
        </p:txBody>
      </p:sp>
      <p:sp>
        <p:nvSpPr>
          <p:cNvPr id="4" name="Content Placeholder 3">
            <a:extLst>
              <a:ext uri="{FF2B5EF4-FFF2-40B4-BE49-F238E27FC236}">
                <a16:creationId xmlns:a16="http://schemas.microsoft.com/office/drawing/2014/main" id="{4DC74DB5-E5A0-86DC-11E6-7FC5D9AFD6B2}"/>
              </a:ext>
            </a:extLst>
          </p:cNvPr>
          <p:cNvSpPr>
            <a:spLocks noGrp="1"/>
          </p:cNvSpPr>
          <p:nvPr>
            <p:ph idx="1"/>
          </p:nvPr>
        </p:nvSpPr>
        <p:spPr>
          <a:xfrm>
            <a:off x="4788816" y="432001"/>
            <a:ext cx="6971184" cy="5429050"/>
          </a:xfrm>
        </p:spPr>
        <p:txBody>
          <a:bodyPr>
            <a:noAutofit/>
          </a:bodyPr>
          <a:lstStyle/>
          <a:p>
            <a:r>
              <a:rPr lang="en-US" sz="1600" b="1" dirty="0"/>
              <a:t>Cover can be provided for the costs to repair sudden and unexpected failure of electrical and mechanical production machinery (using new parts) and can be extended to cater for loss of profit while the machinery is being repaired following an event insured in terms of the machinery breakdown policy. In addition to the policy cover extends to include provision for breakdowns caused by operator error and ingress of foreign objects.</a:t>
            </a:r>
          </a:p>
          <a:p>
            <a:r>
              <a:rPr lang="en-US" sz="1600" b="1" dirty="0"/>
              <a:t>The Machinery Breakdown cover can also be extended to loss of product (raw material in process) which was being processed when the machine broke down and Deterioration of Stock in cold storage, following breakdown of the refrigeration equipment.</a:t>
            </a:r>
          </a:p>
          <a:p>
            <a:r>
              <a:rPr lang="en-US" sz="1600" b="1" dirty="0"/>
              <a:t>Machinery Breakdown Insurance covers the sudden and unforeseen physical damage to machinery and plant arising from mechanical or electrical breakdown, whilst in operation, at rest, or during </a:t>
            </a:r>
            <a:r>
              <a:rPr lang="en-US" sz="1600" b="1" dirty="0" err="1"/>
              <a:t>resitting</a:t>
            </a:r>
            <a:r>
              <a:rPr lang="en-US" sz="1600" b="1" dirty="0"/>
              <a:t> or re-erection at the client’s premises.</a:t>
            </a:r>
          </a:p>
          <a:p>
            <a:r>
              <a:rPr lang="en-US" sz="1600" b="1" dirty="0"/>
              <a:t>This cover is subject to an appropriate, scheduled machinery maintenance program being in place and carried out by suitable persons.</a:t>
            </a:r>
          </a:p>
          <a:p>
            <a:r>
              <a:rPr lang="en-US" sz="1600" b="1" dirty="0"/>
              <a:t>The following sections of cover are available:</a:t>
            </a:r>
          </a:p>
          <a:p>
            <a:r>
              <a:rPr lang="en-US" sz="1600" b="1" dirty="0"/>
              <a:t>Physical Damage to Machinery</a:t>
            </a:r>
          </a:p>
          <a:p>
            <a:r>
              <a:rPr lang="en-US" sz="1600" b="1" dirty="0"/>
              <a:t>Deterioration of Stock </a:t>
            </a:r>
          </a:p>
          <a:p>
            <a:r>
              <a:rPr lang="en-US" sz="1600" b="1" dirty="0"/>
              <a:t>Loss of Gross Profit, Loss of Revenue or Additional Increase in Cost of Working</a:t>
            </a:r>
          </a:p>
        </p:txBody>
      </p:sp>
      <p:pic>
        <p:nvPicPr>
          <p:cNvPr id="8" name="Picture 7">
            <a:extLst>
              <a:ext uri="{FF2B5EF4-FFF2-40B4-BE49-F238E27FC236}">
                <a16:creationId xmlns:a16="http://schemas.microsoft.com/office/drawing/2014/main" id="{D9295FEA-CA5B-3152-6ADB-57E7DFAB96BB}"/>
              </a:ext>
            </a:extLst>
          </p:cNvPr>
          <p:cNvPicPr>
            <a:picLocks noChangeAspect="1"/>
          </p:cNvPicPr>
          <p:nvPr/>
        </p:nvPicPr>
        <p:blipFill rotWithShape="1">
          <a:blip r:embed="rId2"/>
          <a:srcRect l="47792"/>
          <a:stretch/>
        </p:blipFill>
        <p:spPr>
          <a:xfrm>
            <a:off x="432000" y="2057399"/>
            <a:ext cx="4356816" cy="3803651"/>
          </a:xfrm>
          <a:prstGeom prst="rect">
            <a:avLst/>
          </a:prstGeom>
        </p:spPr>
      </p:pic>
      <p:sp>
        <p:nvSpPr>
          <p:cNvPr id="13" name="Text Placeholder 5">
            <a:extLst>
              <a:ext uri="{FF2B5EF4-FFF2-40B4-BE49-F238E27FC236}">
                <a16:creationId xmlns:a16="http://schemas.microsoft.com/office/drawing/2014/main" id="{252C80AF-4BFD-99D9-FEA8-D2E6DAD944CD}"/>
              </a:ext>
            </a:extLst>
          </p:cNvPr>
          <p:cNvSpPr>
            <a:spLocks noGrp="1"/>
          </p:cNvSpPr>
          <p:nvPr>
            <p:ph type="body" sz="half" idx="2"/>
          </p:nvPr>
        </p:nvSpPr>
        <p:spPr>
          <a:xfrm>
            <a:off x="432000" y="2057400"/>
            <a:ext cx="3932237" cy="3811588"/>
          </a:xfrm>
        </p:spPr>
        <p:txBody>
          <a:bodyPr/>
          <a:lstStyle/>
          <a:p>
            <a:endParaRPr lang="en-US" dirty="0"/>
          </a:p>
        </p:txBody>
      </p:sp>
    </p:spTree>
    <p:extLst>
      <p:ext uri="{BB962C8B-B14F-4D97-AF65-F5344CB8AC3E}">
        <p14:creationId xmlns:p14="http://schemas.microsoft.com/office/powerpoint/2010/main" val="426101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a:srcRect/>
          <a:stretch/>
        </p:blipFill>
        <p:spPr>
          <a:xfrm>
            <a:off x="5884606" y="-1"/>
            <a:ext cx="6307394" cy="6371351"/>
          </a:xfrm>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68548" y="206477"/>
            <a:ext cx="5478716" cy="666359"/>
          </a:xfrm>
        </p:spPr>
        <p:txBody>
          <a:bodyPr/>
          <a:lstStyle/>
          <a:p>
            <a:r>
              <a:rPr lang="en-US" sz="3600" dirty="0"/>
              <a:t>What  is  an  Engineering  policy </a:t>
            </a:r>
            <a:br>
              <a:rPr lang="en-US" sz="3600" dirty="0"/>
            </a:br>
            <a:endParaRPr lang="en-US" sz="36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sp>
        <p:nvSpPr>
          <p:cNvPr id="8" name="TextBox 7">
            <a:extLst>
              <a:ext uri="{FF2B5EF4-FFF2-40B4-BE49-F238E27FC236}">
                <a16:creationId xmlns:a16="http://schemas.microsoft.com/office/drawing/2014/main" id="{8E20DA37-F1C6-6ECE-BA47-1618D4129843}"/>
              </a:ext>
            </a:extLst>
          </p:cNvPr>
          <p:cNvSpPr txBox="1"/>
          <p:nvPr/>
        </p:nvSpPr>
        <p:spPr>
          <a:xfrm>
            <a:off x="124691" y="872836"/>
            <a:ext cx="5759915" cy="1477328"/>
          </a:xfrm>
          <a:prstGeom prst="rect">
            <a:avLst/>
          </a:prstGeom>
          <a:noFill/>
        </p:spPr>
        <p:txBody>
          <a:bodyPr wrap="square">
            <a:spAutoFit/>
          </a:bodyPr>
          <a:lstStyle/>
          <a:p>
            <a:r>
              <a:rPr lang="en-US" b="1" dirty="0"/>
              <a:t>Engineering Insurance is an insurance policy that covers a wide range of engineering related risks. It is a comprehensive insurance that provides complete protection against risks associated with erection, resting and working of any machinery, plant or equipment.</a:t>
            </a:r>
          </a:p>
        </p:txBody>
      </p:sp>
      <p:sp>
        <p:nvSpPr>
          <p:cNvPr id="11" name="TextBox 10">
            <a:extLst>
              <a:ext uri="{FF2B5EF4-FFF2-40B4-BE49-F238E27FC236}">
                <a16:creationId xmlns:a16="http://schemas.microsoft.com/office/drawing/2014/main" id="{97C02A15-C35E-C86B-6915-20319AD653C4}"/>
              </a:ext>
            </a:extLst>
          </p:cNvPr>
          <p:cNvSpPr txBox="1"/>
          <p:nvPr/>
        </p:nvSpPr>
        <p:spPr>
          <a:xfrm>
            <a:off x="182431" y="2789137"/>
            <a:ext cx="5759915" cy="3693319"/>
          </a:xfrm>
          <a:prstGeom prst="rect">
            <a:avLst/>
          </a:prstGeom>
          <a:noFill/>
        </p:spPr>
        <p:txBody>
          <a:bodyPr wrap="square">
            <a:spAutoFit/>
          </a:bodyPr>
          <a:lstStyle/>
          <a:p>
            <a:r>
              <a:rPr lang="en-US" b="1" dirty="0"/>
              <a:t>Types of Engineering Covers</a:t>
            </a:r>
          </a:p>
          <a:p>
            <a:pPr marL="285750" indent="-285750">
              <a:buFont typeface="Arial" panose="020B0604020202020204" pitchFamily="34" charset="0"/>
              <a:buChar char="•"/>
            </a:pPr>
            <a:r>
              <a:rPr lang="en-US" dirty="0"/>
              <a:t>CAR/ EAR/ Contract Works</a:t>
            </a:r>
          </a:p>
          <a:p>
            <a:pPr marL="285750" indent="-285750">
              <a:buFont typeface="Arial" panose="020B0604020202020204" pitchFamily="34" charset="0"/>
              <a:buChar char="•"/>
            </a:pPr>
            <a:r>
              <a:rPr lang="en-US" dirty="0"/>
              <a:t>Dismantling, Transit and Erection (DTE)</a:t>
            </a:r>
          </a:p>
          <a:p>
            <a:pPr marL="285750" indent="-285750">
              <a:buFont typeface="Arial" panose="020B0604020202020204" pitchFamily="34" charset="0"/>
              <a:buChar char="•"/>
            </a:pPr>
            <a:r>
              <a:rPr lang="en-US" dirty="0"/>
              <a:t>Plant All Risk (including Plant Hirers)</a:t>
            </a:r>
          </a:p>
          <a:p>
            <a:pPr marL="285750" indent="-285750">
              <a:buFont typeface="Arial" panose="020B0604020202020204" pitchFamily="34" charset="0"/>
              <a:buChar char="•"/>
            </a:pPr>
            <a:r>
              <a:rPr lang="en-US" dirty="0"/>
              <a:t>Machinery Breakdown </a:t>
            </a:r>
          </a:p>
          <a:p>
            <a:pPr marL="285750" indent="-285750">
              <a:buFont typeface="Arial" panose="020B0604020202020204" pitchFamily="34" charset="0"/>
              <a:buChar char="•"/>
            </a:pPr>
            <a:r>
              <a:rPr lang="en-US" dirty="0"/>
              <a:t>Loss of Profits following Machinery Breakdown</a:t>
            </a:r>
          </a:p>
          <a:p>
            <a:pPr marL="285750" indent="-285750">
              <a:buFont typeface="Arial" panose="020B0604020202020204" pitchFamily="34" charset="0"/>
              <a:buChar char="•"/>
            </a:pPr>
            <a:r>
              <a:rPr lang="en-US" dirty="0"/>
              <a:t>Deterioration of Stock following </a:t>
            </a:r>
          </a:p>
          <a:p>
            <a:pPr marL="285750" indent="-285750">
              <a:buFont typeface="Arial" panose="020B0604020202020204" pitchFamily="34" charset="0"/>
              <a:buChar char="•"/>
            </a:pPr>
            <a:r>
              <a:rPr lang="en-US" dirty="0"/>
              <a:t>Electronic Equipment</a:t>
            </a:r>
          </a:p>
          <a:p>
            <a:pPr marL="285750" indent="-285750">
              <a:buFont typeface="Arial" panose="020B0604020202020204" pitchFamily="34" charset="0"/>
              <a:buChar char="•"/>
            </a:pPr>
            <a:r>
              <a:rPr lang="en-US" dirty="0"/>
              <a:t>Contract Plant Liability</a:t>
            </a:r>
          </a:p>
          <a:p>
            <a:pPr marL="285750" indent="-285750">
              <a:buFont typeface="Arial" panose="020B0604020202020204" pitchFamily="34" charset="0"/>
              <a:buChar char="•"/>
            </a:pPr>
            <a:r>
              <a:rPr lang="en-US" dirty="0"/>
              <a:t>Contractors Liability</a:t>
            </a:r>
          </a:p>
          <a:p>
            <a:pPr marL="285750" indent="-285750">
              <a:buFont typeface="Arial" panose="020B0604020202020204" pitchFamily="34" charset="0"/>
              <a:buChar char="•"/>
            </a:pPr>
            <a:r>
              <a:rPr lang="en-US" dirty="0"/>
              <a:t>Lateral Support Liability</a:t>
            </a:r>
          </a:p>
          <a:p>
            <a:pPr marL="285750" indent="-285750">
              <a:buFont typeface="Arial" panose="020B0604020202020204" pitchFamily="34" charset="0"/>
              <a:buChar char="•"/>
            </a:pPr>
            <a:r>
              <a:rPr lang="en-US" dirty="0"/>
              <a:t>Road Risk Liability</a:t>
            </a:r>
          </a:p>
          <a:p>
            <a:pPr marL="285750" indent="-285750">
              <a:buFont typeface="Arial" panose="020B0604020202020204" pitchFamily="34" charset="0"/>
              <a:buChar char="•"/>
            </a:pPr>
            <a:r>
              <a:rPr lang="en-US" dirty="0"/>
              <a:t>Political Violence and Terrorism</a:t>
            </a:r>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3BBC-70B6-E2C5-A4C9-9BED6FB42EAA}"/>
              </a:ext>
            </a:extLst>
          </p:cNvPr>
          <p:cNvSpPr>
            <a:spLocks noGrp="1"/>
          </p:cNvSpPr>
          <p:nvPr>
            <p:ph type="title"/>
          </p:nvPr>
        </p:nvSpPr>
        <p:spPr>
          <a:xfrm>
            <a:off x="528982" y="828266"/>
            <a:ext cx="11328000" cy="251734"/>
          </a:xfrm>
        </p:spPr>
        <p:txBody>
          <a:bodyPr/>
          <a:lstStyle/>
          <a:p>
            <a:r>
              <a:rPr lang="en-US" dirty="0"/>
              <a:t>Loss of Profits following Machinery Breakdown</a:t>
            </a:r>
            <a:br>
              <a:rPr lang="en-US" dirty="0"/>
            </a:br>
            <a:endParaRPr lang="en-US" dirty="0"/>
          </a:p>
        </p:txBody>
      </p:sp>
      <p:sp>
        <p:nvSpPr>
          <p:cNvPr id="4" name="Content Placeholder 3">
            <a:extLst>
              <a:ext uri="{FF2B5EF4-FFF2-40B4-BE49-F238E27FC236}">
                <a16:creationId xmlns:a16="http://schemas.microsoft.com/office/drawing/2014/main" id="{10EC1029-6433-0BF5-CD57-4888F292D394}"/>
              </a:ext>
            </a:extLst>
          </p:cNvPr>
          <p:cNvSpPr>
            <a:spLocks noGrp="1"/>
          </p:cNvSpPr>
          <p:nvPr>
            <p:ph idx="1"/>
          </p:nvPr>
        </p:nvSpPr>
        <p:spPr>
          <a:xfrm>
            <a:off x="432000" y="1080000"/>
            <a:ext cx="11328000" cy="4679250"/>
          </a:xfrm>
        </p:spPr>
        <p:txBody>
          <a:bodyPr/>
          <a:lstStyle/>
          <a:p>
            <a:r>
              <a:rPr lang="en-US" dirty="0"/>
              <a:t>Machinery breakdown loss of profit insurance is a policy that covers the loss of profit following machinery breakdown insurance against loss of profit or increase in cost of working resulting from an interruption or interference to the business following loss destruction or damage to any insured building or property.</a:t>
            </a:r>
          </a:p>
          <a:p>
            <a:endParaRPr lang="en-US" dirty="0"/>
          </a:p>
          <a:p>
            <a:pPr marL="0" indent="0">
              <a:buNone/>
            </a:pPr>
            <a:r>
              <a:rPr lang="en-US" dirty="0"/>
              <a:t>What is covered</a:t>
            </a:r>
          </a:p>
          <a:p>
            <a:r>
              <a:rPr lang="en-US" dirty="0"/>
              <a:t>The continuing business expenses (standing charges)</a:t>
            </a:r>
          </a:p>
          <a:p>
            <a:r>
              <a:rPr lang="en-US" dirty="0"/>
              <a:t>The net profit</a:t>
            </a:r>
          </a:p>
          <a:p>
            <a:r>
              <a:rPr lang="en-US" dirty="0"/>
              <a:t>The salaries and wages paid to employees</a:t>
            </a:r>
          </a:p>
          <a:p>
            <a:r>
              <a:rPr lang="en-US" dirty="0"/>
              <a:t>The increase in cost of working i.e. the additional expenditure necessarily and reasonably incurred for avoiding or diminishing a reduction in turnover.</a:t>
            </a:r>
          </a:p>
        </p:txBody>
      </p:sp>
      <p:sp>
        <p:nvSpPr>
          <p:cNvPr id="5" name="Footer Placeholder 4">
            <a:extLst>
              <a:ext uri="{FF2B5EF4-FFF2-40B4-BE49-F238E27FC236}">
                <a16:creationId xmlns:a16="http://schemas.microsoft.com/office/drawing/2014/main" id="{79427DD3-1ADF-2ED0-19C0-EB3E6448E156}"/>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4F6FDF40-3205-F3E8-741D-2707C04A86D8}"/>
              </a:ext>
            </a:extLst>
          </p:cNvPr>
          <p:cNvSpPr>
            <a:spLocks noGrp="1"/>
          </p:cNvSpPr>
          <p:nvPr>
            <p:ph type="sldNum" sz="quarter" idx="33"/>
          </p:nvPr>
        </p:nvSpPr>
        <p:spPr/>
        <p:txBody>
          <a:bodyPr/>
          <a:lstStyle/>
          <a:p>
            <a:fld id="{19B51A1E-902D-48AF-9020-955120F399B6}" type="slidenum">
              <a:rPr lang="en-US" noProof="0" smtClean="0"/>
              <a:pPr/>
              <a:t>20</a:t>
            </a:fld>
            <a:endParaRPr lang="en-US" noProof="0" dirty="0"/>
          </a:p>
        </p:txBody>
      </p:sp>
    </p:spTree>
    <p:extLst>
      <p:ext uri="{BB962C8B-B14F-4D97-AF65-F5344CB8AC3E}">
        <p14:creationId xmlns:p14="http://schemas.microsoft.com/office/powerpoint/2010/main" val="394055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64AA-1B61-EBCA-A64F-46C6C8BD490C}"/>
              </a:ext>
            </a:extLst>
          </p:cNvPr>
          <p:cNvSpPr>
            <a:spLocks noGrp="1"/>
          </p:cNvSpPr>
          <p:nvPr>
            <p:ph type="title"/>
          </p:nvPr>
        </p:nvSpPr>
        <p:spPr/>
        <p:txBody>
          <a:bodyPr/>
          <a:lstStyle/>
          <a:p>
            <a:r>
              <a:rPr lang="en-US" dirty="0"/>
              <a:t>Deterioration Of Stock (D.O.S) Following Machinery Breakdown</a:t>
            </a:r>
          </a:p>
        </p:txBody>
      </p:sp>
      <p:sp>
        <p:nvSpPr>
          <p:cNvPr id="4" name="Content Placeholder 3">
            <a:extLst>
              <a:ext uri="{FF2B5EF4-FFF2-40B4-BE49-F238E27FC236}">
                <a16:creationId xmlns:a16="http://schemas.microsoft.com/office/drawing/2014/main" id="{03172BC3-82BD-621A-BF0C-90E0F18B1BD1}"/>
              </a:ext>
            </a:extLst>
          </p:cNvPr>
          <p:cNvSpPr>
            <a:spLocks noGrp="1"/>
          </p:cNvSpPr>
          <p:nvPr>
            <p:ph idx="1"/>
          </p:nvPr>
        </p:nvSpPr>
        <p:spPr>
          <a:xfrm>
            <a:off x="432000" y="1089375"/>
            <a:ext cx="11328000" cy="4679250"/>
          </a:xfrm>
        </p:spPr>
        <p:txBody>
          <a:bodyPr/>
          <a:lstStyle/>
          <a:p>
            <a:pPr marL="0" indent="0">
              <a:buNone/>
            </a:pPr>
            <a:r>
              <a:rPr lang="en-US" dirty="0"/>
              <a:t>Suitable for all types of frozen and chilled goods and products</a:t>
            </a:r>
          </a:p>
          <a:p>
            <a:pPr marL="0" indent="0">
              <a:buNone/>
            </a:pPr>
            <a:r>
              <a:rPr lang="en-US" dirty="0"/>
              <a:t>Cover Provided</a:t>
            </a:r>
          </a:p>
          <a:p>
            <a:r>
              <a:rPr lang="en-US" dirty="0"/>
              <a:t>Loss or Damage occurring to frozen and chilled goods and products in Cold Storage due to Sudden and Unforeseen Breakdown of Refrigerant Machinery</a:t>
            </a:r>
          </a:p>
          <a:p>
            <a:r>
              <a:rPr lang="en-US" dirty="0"/>
              <a:t>Subject Matter</a:t>
            </a:r>
          </a:p>
          <a:p>
            <a:r>
              <a:rPr lang="en-US" dirty="0"/>
              <a:t>This policy can include:</a:t>
            </a:r>
          </a:p>
          <a:p>
            <a:r>
              <a:rPr lang="en-US" dirty="0"/>
              <a:t>Frozen meat</a:t>
            </a:r>
          </a:p>
          <a:p>
            <a:r>
              <a:rPr lang="en-US" dirty="0"/>
              <a:t>Chilled Vegetables and fruits</a:t>
            </a:r>
          </a:p>
          <a:p>
            <a:r>
              <a:rPr lang="en-US" dirty="0"/>
              <a:t>Other frozen and chilled food</a:t>
            </a:r>
          </a:p>
          <a:p>
            <a:r>
              <a:rPr lang="en-US" dirty="0"/>
              <a:t>Medicine and plasma</a:t>
            </a:r>
          </a:p>
          <a:p>
            <a:pPr marL="0" indent="0">
              <a:buNone/>
            </a:pPr>
            <a:endParaRPr lang="en-US" dirty="0"/>
          </a:p>
        </p:txBody>
      </p:sp>
      <p:sp>
        <p:nvSpPr>
          <p:cNvPr id="5" name="Footer Placeholder 4">
            <a:extLst>
              <a:ext uri="{FF2B5EF4-FFF2-40B4-BE49-F238E27FC236}">
                <a16:creationId xmlns:a16="http://schemas.microsoft.com/office/drawing/2014/main" id="{065136A2-79CB-AD41-4D1D-06C24B5172E0}"/>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AFEC7734-5E0E-2230-144D-79DD5F1C18F6}"/>
              </a:ext>
            </a:extLst>
          </p:cNvPr>
          <p:cNvSpPr>
            <a:spLocks noGrp="1"/>
          </p:cNvSpPr>
          <p:nvPr>
            <p:ph type="sldNum" sz="quarter" idx="33"/>
          </p:nvPr>
        </p:nvSpPr>
        <p:spPr/>
        <p:txBody>
          <a:bodyPr/>
          <a:lstStyle/>
          <a:p>
            <a:fld id="{19B51A1E-902D-48AF-9020-955120F399B6}" type="slidenum">
              <a:rPr lang="en-US" noProof="0" smtClean="0"/>
              <a:pPr/>
              <a:t>21</a:t>
            </a:fld>
            <a:endParaRPr lang="en-US" noProof="0" dirty="0"/>
          </a:p>
        </p:txBody>
      </p:sp>
    </p:spTree>
    <p:extLst>
      <p:ext uri="{BB962C8B-B14F-4D97-AF65-F5344CB8AC3E}">
        <p14:creationId xmlns:p14="http://schemas.microsoft.com/office/powerpoint/2010/main" val="422405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645A3F-B4DC-F3E7-B201-7534D8B14A26}"/>
              </a:ext>
            </a:extLst>
          </p:cNvPr>
          <p:cNvSpPr>
            <a:spLocks noGrp="1"/>
          </p:cNvSpPr>
          <p:nvPr>
            <p:ph type="title"/>
          </p:nvPr>
        </p:nvSpPr>
        <p:spPr>
          <a:xfrm>
            <a:off x="432000" y="432000"/>
            <a:ext cx="11340000" cy="432000"/>
          </a:xfrm>
        </p:spPr>
        <p:txBody>
          <a:bodyPr anchor="ctr">
            <a:normAutofit/>
          </a:bodyPr>
          <a:lstStyle/>
          <a:p>
            <a:r>
              <a:rPr lang="en-US" sz="3000"/>
              <a:t>Electronic Equipment Insurance</a:t>
            </a:r>
          </a:p>
        </p:txBody>
      </p:sp>
      <p:sp>
        <p:nvSpPr>
          <p:cNvPr id="3" name="Footer Placeholder 2">
            <a:extLst>
              <a:ext uri="{FF2B5EF4-FFF2-40B4-BE49-F238E27FC236}">
                <a16:creationId xmlns:a16="http://schemas.microsoft.com/office/drawing/2014/main" id="{C5182654-CF44-A267-AD34-CDBA34A8FD08}"/>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a:t>Add a footer</a:t>
            </a:r>
          </a:p>
        </p:txBody>
      </p:sp>
      <p:sp>
        <p:nvSpPr>
          <p:cNvPr id="4" name="Slide Number Placeholder 3">
            <a:extLst>
              <a:ext uri="{FF2B5EF4-FFF2-40B4-BE49-F238E27FC236}">
                <a16:creationId xmlns:a16="http://schemas.microsoft.com/office/drawing/2014/main" id="{FD708B4E-01B3-1136-30CA-6B1E66618BA4}"/>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22</a:t>
            </a:fld>
            <a:endParaRPr lang="en-US" noProof="0"/>
          </a:p>
        </p:txBody>
      </p:sp>
      <p:pic>
        <p:nvPicPr>
          <p:cNvPr id="11" name="Picture 10" descr="A picture containing person, outdoor&#10;&#10;Description automatically generated">
            <a:extLst>
              <a:ext uri="{FF2B5EF4-FFF2-40B4-BE49-F238E27FC236}">
                <a16:creationId xmlns:a16="http://schemas.microsoft.com/office/drawing/2014/main" id="{79867C41-070B-DA0E-754D-8A17BE74222D}"/>
              </a:ext>
            </a:extLst>
          </p:cNvPr>
          <p:cNvPicPr>
            <a:picLocks noChangeAspect="1"/>
          </p:cNvPicPr>
          <p:nvPr/>
        </p:nvPicPr>
        <p:blipFill rotWithShape="1">
          <a:blip r:embed="rId2"/>
          <a:srcRect r="-2" b="3384"/>
          <a:stretch/>
        </p:blipFill>
        <p:spPr>
          <a:xfrm>
            <a:off x="6311886" y="1007250"/>
            <a:ext cx="5460114" cy="5169713"/>
          </a:xfrm>
          <a:prstGeom prst="rect">
            <a:avLst/>
          </a:prstGeom>
          <a:noFill/>
        </p:spPr>
      </p:pic>
      <p:sp>
        <p:nvSpPr>
          <p:cNvPr id="8" name="Content Placeholder 7">
            <a:extLst>
              <a:ext uri="{FF2B5EF4-FFF2-40B4-BE49-F238E27FC236}">
                <a16:creationId xmlns:a16="http://schemas.microsoft.com/office/drawing/2014/main" id="{90FA6348-DC1A-31B1-88B3-4F3C17AF6C86}"/>
              </a:ext>
            </a:extLst>
          </p:cNvPr>
          <p:cNvSpPr>
            <a:spLocks noGrp="1"/>
          </p:cNvSpPr>
          <p:nvPr>
            <p:ph sz="half" idx="1"/>
          </p:nvPr>
        </p:nvSpPr>
        <p:spPr>
          <a:xfrm>
            <a:off x="431999" y="1007250"/>
            <a:ext cx="5448115" cy="5169713"/>
          </a:xfrm>
        </p:spPr>
        <p:txBody>
          <a:bodyPr>
            <a:normAutofit/>
          </a:bodyPr>
          <a:lstStyle/>
          <a:p>
            <a:r>
              <a:rPr lang="en-US" dirty="0"/>
              <a:t>Electronic Equipment Insurance covers the physical loss or damage to computer and electronic data processing equipment and associated ancillary equipment arising from fire and allied perils, accidental damage, malicious damage, theft and machinery breakdown. </a:t>
            </a:r>
          </a:p>
          <a:p>
            <a:pPr marL="0" indent="0">
              <a:buNone/>
            </a:pPr>
            <a:r>
              <a:rPr lang="en-US" b="1" dirty="0"/>
              <a:t>This policy can also be extended to cover: </a:t>
            </a:r>
          </a:p>
          <a:p>
            <a:r>
              <a:rPr lang="en-US" dirty="0"/>
              <a:t>Increased Cost of Working </a:t>
            </a:r>
          </a:p>
          <a:p>
            <a:r>
              <a:rPr lang="en-US" dirty="0"/>
              <a:t>Reconstitution of Data</a:t>
            </a:r>
          </a:p>
          <a:p>
            <a:r>
              <a:rPr lang="en-US" dirty="0"/>
              <a:t>Loss of or damage to Computer and Electronic Data Processing Equipment , IT installations, telephone exchanges, cell phone networks and associated ancillary equipment arising from Fire and Allied perils. Accidental Damage, Malicious Damage and Machinery Breakdown. The basic policy can be extended to cover Increased Cost of Working. Reconstitution of Data and losses arising from the failure of electricity supply and Telkom land line.</a:t>
            </a:r>
          </a:p>
          <a:p>
            <a:pPr marL="0" indent="0">
              <a:buNone/>
            </a:pPr>
            <a:endParaRPr lang="en-US" dirty="0"/>
          </a:p>
        </p:txBody>
      </p:sp>
    </p:spTree>
    <p:extLst>
      <p:ext uri="{BB962C8B-B14F-4D97-AF65-F5344CB8AC3E}">
        <p14:creationId xmlns:p14="http://schemas.microsoft.com/office/powerpoint/2010/main" val="428377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AB9C-B724-D496-FB02-E685AF6652AC}"/>
              </a:ext>
            </a:extLst>
          </p:cNvPr>
          <p:cNvSpPr>
            <a:spLocks noGrp="1"/>
          </p:cNvSpPr>
          <p:nvPr>
            <p:ph type="title"/>
          </p:nvPr>
        </p:nvSpPr>
        <p:spPr>
          <a:xfrm>
            <a:off x="432000" y="432000"/>
            <a:ext cx="3932037" cy="1411276"/>
          </a:xfrm>
        </p:spPr>
        <p:txBody>
          <a:bodyPr anchor="b">
            <a:normAutofit/>
          </a:bodyPr>
          <a:lstStyle/>
          <a:p>
            <a:r>
              <a:rPr lang="en-US" dirty="0"/>
              <a:t>Political Violence and Terrorism</a:t>
            </a:r>
            <a:br>
              <a:rPr lang="en-US" dirty="0"/>
            </a:br>
            <a:endParaRPr lang="en-US" dirty="0"/>
          </a:p>
        </p:txBody>
      </p:sp>
      <p:sp>
        <p:nvSpPr>
          <p:cNvPr id="6" name="Slide Number Placeholder 5">
            <a:extLst>
              <a:ext uri="{FF2B5EF4-FFF2-40B4-BE49-F238E27FC236}">
                <a16:creationId xmlns:a16="http://schemas.microsoft.com/office/drawing/2014/main" id="{0B384E3F-FB6A-D71B-2112-87E96EA8DCF3}"/>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23</a:t>
            </a:fld>
            <a:endParaRPr lang="en-US" noProof="0"/>
          </a:p>
        </p:txBody>
      </p:sp>
      <p:sp>
        <p:nvSpPr>
          <p:cNvPr id="17" name="Content Placeholder 3">
            <a:extLst>
              <a:ext uri="{FF2B5EF4-FFF2-40B4-BE49-F238E27FC236}">
                <a16:creationId xmlns:a16="http://schemas.microsoft.com/office/drawing/2014/main" id="{187C88C4-CBEA-1B79-DB09-18C7F38D3309}"/>
              </a:ext>
            </a:extLst>
          </p:cNvPr>
          <p:cNvSpPr>
            <a:spLocks noGrp="1"/>
          </p:cNvSpPr>
          <p:nvPr>
            <p:ph idx="1"/>
          </p:nvPr>
        </p:nvSpPr>
        <p:spPr>
          <a:xfrm>
            <a:off x="4788816" y="432001"/>
            <a:ext cx="6971184" cy="5429050"/>
          </a:xfrm>
        </p:spPr>
        <p:txBody>
          <a:bodyPr>
            <a:normAutofit/>
          </a:bodyPr>
          <a:lstStyle/>
          <a:p>
            <a:pPr marL="0" indent="0">
              <a:buNone/>
            </a:pPr>
            <a:r>
              <a:rPr lang="en-US" sz="1700" dirty="0"/>
              <a:t>Terrorism and political violence ( PVT) insurance covers an individual or company against physical loss and damage, as well as business interruption costs, as a result of a terrorist act or acts of political violence such as riot, strike, civil commotion, revolution, war, civil war, rebellion, insurrection, sabotage, coup d’état and malicious damage, and consequential looting.</a:t>
            </a:r>
          </a:p>
          <a:p>
            <a:pPr marL="0" indent="0">
              <a:buNone/>
            </a:pPr>
            <a:r>
              <a:rPr lang="en-US" sz="1700" dirty="0"/>
              <a:t>It can occur as a stand-alone cover or as part of another policy such as Motor Vehicle insurance or Home Insurance commonly called a rider.</a:t>
            </a:r>
          </a:p>
          <a:p>
            <a:pPr marL="0" indent="0">
              <a:buNone/>
            </a:pPr>
            <a:r>
              <a:rPr lang="en-US" sz="1700" dirty="0"/>
              <a:t>Why you need PVT?</a:t>
            </a:r>
          </a:p>
          <a:p>
            <a:r>
              <a:rPr lang="en-US" sz="1700" dirty="0"/>
              <a:t>Every so often, parts of the world are reminded of the threats posed to people, businesses and property by acts of violence motivated by political or terrorism forces.</a:t>
            </a:r>
          </a:p>
          <a:p>
            <a:r>
              <a:rPr lang="en-US" sz="1700" dirty="0"/>
              <a:t>Politically motivated attacks, acts of terrorism and other forms of unrest can cause great losses to businesses and individuals and loss of lives.</a:t>
            </a:r>
          </a:p>
          <a:p>
            <a:r>
              <a:rPr lang="en-US" sz="1700" dirty="0"/>
              <a:t>It is vital during such times to have a way to adequately protect assets, people, and plan for business continuity.</a:t>
            </a:r>
          </a:p>
          <a:p>
            <a:r>
              <a:rPr lang="en-US" sz="1700" dirty="0"/>
              <a:t>Apart from other key security prevention tactics, insurance remains a key tactic to manage the exposure.</a:t>
            </a:r>
          </a:p>
        </p:txBody>
      </p:sp>
      <p:pic>
        <p:nvPicPr>
          <p:cNvPr id="3" name="Picture 2">
            <a:extLst>
              <a:ext uri="{FF2B5EF4-FFF2-40B4-BE49-F238E27FC236}">
                <a16:creationId xmlns:a16="http://schemas.microsoft.com/office/drawing/2014/main" id="{9FD87F69-BFC7-2DAC-03D2-3110396B777B}"/>
              </a:ext>
            </a:extLst>
          </p:cNvPr>
          <p:cNvPicPr>
            <a:picLocks noChangeAspect="1"/>
          </p:cNvPicPr>
          <p:nvPr/>
        </p:nvPicPr>
        <p:blipFill>
          <a:blip r:embed="rId2"/>
          <a:stretch>
            <a:fillRect/>
          </a:stretch>
        </p:blipFill>
        <p:spPr>
          <a:xfrm>
            <a:off x="60383" y="1843276"/>
            <a:ext cx="4356816" cy="3803651"/>
          </a:xfrm>
          <a:prstGeom prst="rect">
            <a:avLst/>
          </a:prstGeom>
        </p:spPr>
      </p:pic>
      <p:sp>
        <p:nvSpPr>
          <p:cNvPr id="11" name="Text Placeholder 5">
            <a:extLst>
              <a:ext uri="{FF2B5EF4-FFF2-40B4-BE49-F238E27FC236}">
                <a16:creationId xmlns:a16="http://schemas.microsoft.com/office/drawing/2014/main" id="{B4E82881-FB95-98C3-1462-4AD808330A9E}"/>
              </a:ext>
            </a:extLst>
          </p:cNvPr>
          <p:cNvSpPr>
            <a:spLocks noGrp="1"/>
          </p:cNvSpPr>
          <p:nvPr>
            <p:ph type="body" sz="half" idx="2"/>
          </p:nvPr>
        </p:nvSpPr>
        <p:spPr>
          <a:xfrm>
            <a:off x="113345" y="1864058"/>
            <a:ext cx="3932237" cy="3811588"/>
          </a:xfrm>
        </p:spPr>
        <p:txBody>
          <a:bodyPr/>
          <a:lstStyle/>
          <a:p>
            <a:endParaRPr lang="en-US" dirty="0"/>
          </a:p>
        </p:txBody>
      </p:sp>
    </p:spTree>
    <p:extLst>
      <p:ext uri="{BB962C8B-B14F-4D97-AF65-F5344CB8AC3E}">
        <p14:creationId xmlns:p14="http://schemas.microsoft.com/office/powerpoint/2010/main" val="2179763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C13C-25D3-9482-D3CC-DF2DA9C367A6}"/>
              </a:ext>
            </a:extLst>
          </p:cNvPr>
          <p:cNvSpPr>
            <a:spLocks noGrp="1"/>
          </p:cNvSpPr>
          <p:nvPr>
            <p:ph type="title"/>
          </p:nvPr>
        </p:nvSpPr>
        <p:spPr/>
        <p:txBody>
          <a:bodyPr/>
          <a:lstStyle/>
          <a:p>
            <a:r>
              <a:rPr lang="en-US" dirty="0"/>
              <a:t>What does PTV cover</a:t>
            </a:r>
          </a:p>
        </p:txBody>
      </p:sp>
      <p:sp>
        <p:nvSpPr>
          <p:cNvPr id="4" name="Content Placeholder 3">
            <a:extLst>
              <a:ext uri="{FF2B5EF4-FFF2-40B4-BE49-F238E27FC236}">
                <a16:creationId xmlns:a16="http://schemas.microsoft.com/office/drawing/2014/main" id="{DF0B4E35-2F15-97C5-E4B9-4D25D5C185F0}"/>
              </a:ext>
            </a:extLst>
          </p:cNvPr>
          <p:cNvSpPr>
            <a:spLocks noGrp="1"/>
          </p:cNvSpPr>
          <p:nvPr>
            <p:ph idx="1"/>
          </p:nvPr>
        </p:nvSpPr>
        <p:spPr>
          <a:xfrm>
            <a:off x="432000" y="864000"/>
            <a:ext cx="11328000" cy="5870882"/>
          </a:xfrm>
        </p:spPr>
        <p:txBody>
          <a:bodyPr/>
          <a:lstStyle/>
          <a:p>
            <a:r>
              <a:rPr lang="en-US" dirty="0"/>
              <a:t>Terrorism and sabotage</a:t>
            </a:r>
          </a:p>
          <a:p>
            <a:r>
              <a:rPr lang="en-US" dirty="0"/>
              <a:t>Riots, strikes and civil commotion and malicious damage</a:t>
            </a:r>
          </a:p>
          <a:p>
            <a:r>
              <a:rPr lang="en-US" dirty="0"/>
              <a:t>Insurrection, revolution and coup </a:t>
            </a:r>
            <a:r>
              <a:rPr lang="en-US" dirty="0" err="1"/>
              <a:t>d’etat</a:t>
            </a:r>
            <a:endParaRPr lang="en-US" dirty="0"/>
          </a:p>
          <a:p>
            <a:r>
              <a:rPr lang="en-US" dirty="0"/>
              <a:t>War and civil war</a:t>
            </a:r>
          </a:p>
          <a:p>
            <a:r>
              <a:rPr lang="en-US" dirty="0"/>
              <a:t>Employee and general terrorism liability</a:t>
            </a:r>
          </a:p>
          <a:p>
            <a:r>
              <a:rPr lang="en-US" dirty="0"/>
              <a:t>Chemical, Biological, Radiological &amp; Nuclear (CBRN)</a:t>
            </a:r>
          </a:p>
          <a:p>
            <a:r>
              <a:rPr lang="en-US" dirty="0"/>
              <a:t>CBRN Liability</a:t>
            </a:r>
          </a:p>
          <a:p>
            <a:r>
              <a:rPr lang="en-US" dirty="0"/>
              <a:t>Active Assailant</a:t>
            </a:r>
          </a:p>
          <a:p>
            <a:r>
              <a:rPr lang="en-US" dirty="0"/>
              <a:t>Auto Terror</a:t>
            </a:r>
          </a:p>
          <a:p>
            <a:r>
              <a:rPr lang="en-US" dirty="0"/>
              <a:t>Loss </a:t>
            </a:r>
            <a:r>
              <a:rPr lang="en-US"/>
              <a:t>of Attraction -</a:t>
            </a:r>
            <a:endParaRPr lang="en-US" dirty="0"/>
          </a:p>
          <a:p>
            <a:r>
              <a:rPr lang="en-US" dirty="0"/>
              <a:t>Threat</a:t>
            </a:r>
          </a:p>
          <a:p>
            <a:pPr marL="0" indent="0">
              <a:buNone/>
            </a:pPr>
            <a:r>
              <a:rPr lang="en-US" b="1" dirty="0"/>
              <a:t>Useful tips on Terrorism and political violence</a:t>
            </a:r>
            <a:endParaRPr lang="en-US" dirty="0"/>
          </a:p>
          <a:p>
            <a:pPr marL="0" indent="0">
              <a:buNone/>
            </a:pPr>
            <a:r>
              <a:rPr lang="en-US" dirty="0"/>
              <a:t>Although we all do not wish any acts of violence, they occur and it’s best to manage the risk.</a:t>
            </a:r>
          </a:p>
          <a:p>
            <a:pPr marL="0" indent="0">
              <a:buNone/>
            </a:pPr>
            <a:r>
              <a:rPr lang="en-US" dirty="0"/>
              <a:t>Like all other insurance contracts read the policy document well and seek interpretation in areas that appear difficult.</a:t>
            </a:r>
          </a:p>
          <a:p>
            <a:pPr marL="0" indent="0">
              <a:buNone/>
            </a:pPr>
            <a:r>
              <a:rPr lang="en-US" dirty="0"/>
              <a:t>Look at an insurers ability to pay your claims through their capacity, reputation and experience in each area.</a:t>
            </a:r>
          </a:p>
          <a:p>
            <a:pPr marL="0" indent="0">
              <a:buNone/>
            </a:pPr>
            <a:endParaRPr lang="en-US" dirty="0"/>
          </a:p>
        </p:txBody>
      </p:sp>
      <p:sp>
        <p:nvSpPr>
          <p:cNvPr id="5" name="Footer Placeholder 4">
            <a:extLst>
              <a:ext uri="{FF2B5EF4-FFF2-40B4-BE49-F238E27FC236}">
                <a16:creationId xmlns:a16="http://schemas.microsoft.com/office/drawing/2014/main" id="{C4DACDE1-34C8-DB3F-5F79-A62156C73701}"/>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5873DE38-2D91-B7DD-3625-D4EE75A43B9B}"/>
              </a:ext>
            </a:extLst>
          </p:cNvPr>
          <p:cNvSpPr>
            <a:spLocks noGrp="1"/>
          </p:cNvSpPr>
          <p:nvPr>
            <p:ph type="sldNum" sz="quarter" idx="33"/>
          </p:nvPr>
        </p:nvSpPr>
        <p:spPr/>
        <p:txBody>
          <a:bodyPr/>
          <a:lstStyle/>
          <a:p>
            <a:fld id="{19B51A1E-902D-48AF-9020-955120F399B6}" type="slidenum">
              <a:rPr lang="en-US" noProof="0" smtClean="0"/>
              <a:pPr/>
              <a:t>24</a:t>
            </a:fld>
            <a:endParaRPr lang="en-US" noProof="0" dirty="0"/>
          </a:p>
        </p:txBody>
      </p:sp>
    </p:spTree>
    <p:extLst>
      <p:ext uri="{BB962C8B-B14F-4D97-AF65-F5344CB8AC3E}">
        <p14:creationId xmlns:p14="http://schemas.microsoft.com/office/powerpoint/2010/main" val="3555161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BCFA28-A9D2-68BF-9E7E-2CD59CECA517}"/>
              </a:ext>
            </a:extLst>
          </p:cNvPr>
          <p:cNvSpPr>
            <a:spLocks noGrp="1"/>
          </p:cNvSpPr>
          <p:nvPr>
            <p:ph idx="1"/>
          </p:nvPr>
        </p:nvSpPr>
        <p:spPr>
          <a:xfrm>
            <a:off x="432000" y="265089"/>
            <a:ext cx="11328000" cy="6106261"/>
          </a:xfrm>
        </p:spPr>
        <p:txBody>
          <a:bodyPr/>
          <a:lstStyle/>
          <a:p>
            <a:pPr marL="0" indent="0">
              <a:buNone/>
            </a:pPr>
            <a:r>
              <a:rPr lang="en-US" sz="2000" b="1" dirty="0"/>
              <a:t>What is not covered under Political Violence and Terrorism</a:t>
            </a:r>
          </a:p>
          <a:p>
            <a:pPr marL="0" indent="0">
              <a:buNone/>
            </a:pPr>
            <a:r>
              <a:rPr lang="en-US" dirty="0"/>
              <a:t>Loss or damage arising from nuclear, chemical, biological or radiological (NCBR) attacks, although limited and expensive capacity is available upon request</a:t>
            </a:r>
          </a:p>
          <a:p>
            <a:pPr marL="0" indent="0">
              <a:buNone/>
            </a:pPr>
            <a:r>
              <a:rPr lang="en-US" dirty="0"/>
              <a:t>Loss or damage caused by confiscation, nationalization, or any result of any order of public or government authority </a:t>
            </a:r>
            <a:r>
              <a:rPr lang="en-US"/>
              <a:t>which deprives </a:t>
            </a:r>
            <a:r>
              <a:rPr lang="en-US" dirty="0"/>
              <a:t>the insured of the use or value of its property</a:t>
            </a:r>
          </a:p>
          <a:p>
            <a:pPr marL="0" indent="0">
              <a:buNone/>
            </a:pPr>
            <a:r>
              <a:rPr lang="en-US" dirty="0"/>
              <a:t>Loss or damage by electronic means: cyber / computer hacking, although as with NCBR coverage, there are standalone products being developed</a:t>
            </a:r>
          </a:p>
          <a:p>
            <a:pPr marL="0" indent="0">
              <a:buNone/>
            </a:pPr>
            <a:r>
              <a:rPr lang="en-US" dirty="0"/>
              <a:t>Business interruption as a result of a threat or hoax.</a:t>
            </a:r>
            <a:endParaRPr lang="en-US" b="1" dirty="0"/>
          </a:p>
          <a:p>
            <a:pPr algn="l" fontAlgn="base"/>
            <a:r>
              <a:rPr lang="en-US" b="1" i="0" cap="all" dirty="0">
                <a:solidFill>
                  <a:srgbClr val="333333"/>
                </a:solidFill>
                <a:effectLst/>
                <a:latin typeface="Source Sans Pro" panose="020B0503030403020204" pitchFamily="34" charset="0"/>
              </a:rPr>
              <a:t>BENEFITS AND SERVICES</a:t>
            </a:r>
          </a:p>
          <a:p>
            <a:pPr algn="l" fontAlgn="base">
              <a:buFont typeface="Arial" panose="020B0604020202020204" pitchFamily="34" charset="0"/>
              <a:buChar char="•"/>
            </a:pPr>
            <a:r>
              <a:rPr lang="en-US" b="0" i="0" dirty="0">
                <a:solidFill>
                  <a:srgbClr val="000000"/>
                </a:solidFill>
                <a:effectLst/>
                <a:latin typeface="Source Sans Pro" panose="020B0503030403020204" pitchFamily="34" charset="0"/>
              </a:rPr>
              <a:t>Certainty of stand-alone coverage</a:t>
            </a:r>
          </a:p>
          <a:p>
            <a:pPr algn="l" fontAlgn="base">
              <a:buFont typeface="Arial" panose="020B0604020202020204" pitchFamily="34" charset="0"/>
              <a:buChar char="•"/>
            </a:pPr>
            <a:r>
              <a:rPr lang="en-US" b="0" i="0" dirty="0">
                <a:solidFill>
                  <a:srgbClr val="000000"/>
                </a:solidFill>
                <a:effectLst/>
                <a:latin typeface="Source Sans Pro" panose="020B0503030403020204" pitchFamily="34" charset="0"/>
              </a:rPr>
              <a:t>Global insurance coverage for terrorism, war and political violence</a:t>
            </a:r>
          </a:p>
          <a:p>
            <a:pPr algn="l" fontAlgn="base">
              <a:buFont typeface="Arial" panose="020B0604020202020204" pitchFamily="34" charset="0"/>
              <a:buChar char="•"/>
            </a:pPr>
            <a:r>
              <a:rPr lang="en-US" b="0" i="0" dirty="0">
                <a:solidFill>
                  <a:srgbClr val="000000"/>
                </a:solidFill>
                <a:effectLst/>
                <a:latin typeface="Source Sans Pro" panose="020B0503030403020204" pitchFamily="34" charset="0"/>
              </a:rPr>
              <a:t>Primary, excess or quota share participation</a:t>
            </a:r>
          </a:p>
          <a:p>
            <a:pPr algn="l" fontAlgn="base">
              <a:buFont typeface="Arial" panose="020B0604020202020204" pitchFamily="34" charset="0"/>
              <a:buChar char="•"/>
            </a:pPr>
            <a:r>
              <a:rPr lang="en-US" b="0" i="0" dirty="0">
                <a:solidFill>
                  <a:srgbClr val="000000"/>
                </a:solidFill>
                <a:effectLst/>
                <a:latin typeface="Source Sans Pro" panose="020B0503030403020204" pitchFamily="34" charset="0"/>
              </a:rPr>
              <a:t>Standard market or bespoke wordings</a:t>
            </a:r>
          </a:p>
          <a:p>
            <a:pPr algn="l" fontAlgn="base">
              <a:buFont typeface="Arial" panose="020B0604020202020204" pitchFamily="34" charset="0"/>
              <a:buChar char="•"/>
            </a:pPr>
            <a:r>
              <a:rPr lang="en-US" b="0" i="0" dirty="0">
                <a:solidFill>
                  <a:srgbClr val="000000"/>
                </a:solidFill>
                <a:effectLst/>
                <a:latin typeface="Source Sans Pro" panose="020B0503030403020204" pitchFamily="34" charset="0"/>
              </a:rPr>
              <a:t>Global capability, with underwriting hubs in London, Singapore and the US</a:t>
            </a:r>
          </a:p>
          <a:p>
            <a:pPr algn="l" fontAlgn="base">
              <a:buFont typeface="Arial" panose="020B0604020202020204" pitchFamily="34" charset="0"/>
              <a:buChar char="•"/>
            </a:pPr>
            <a:r>
              <a:rPr lang="en-US" b="0" i="0" dirty="0">
                <a:solidFill>
                  <a:srgbClr val="000000"/>
                </a:solidFill>
                <a:effectLst/>
                <a:latin typeface="Source Sans Pro" panose="020B0503030403020204" pitchFamily="34" charset="0"/>
              </a:rPr>
              <a:t>Specialized underwriters who understand applicable legislation like Terrorism Risk Insurance Program Reauthorization Act (TRIPRA)</a:t>
            </a:r>
          </a:p>
          <a:p>
            <a:pPr marL="0" indent="0">
              <a:buNone/>
            </a:pPr>
            <a:endParaRPr lang="en-US" dirty="0"/>
          </a:p>
        </p:txBody>
      </p:sp>
      <p:sp>
        <p:nvSpPr>
          <p:cNvPr id="5" name="Footer Placeholder 4">
            <a:extLst>
              <a:ext uri="{FF2B5EF4-FFF2-40B4-BE49-F238E27FC236}">
                <a16:creationId xmlns:a16="http://schemas.microsoft.com/office/drawing/2014/main" id="{2C45D2CD-10AE-6BA3-D8A7-19E84B801E68}"/>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0594A32B-F045-1F9D-0A01-D043D71B6C47}"/>
              </a:ext>
            </a:extLst>
          </p:cNvPr>
          <p:cNvSpPr>
            <a:spLocks noGrp="1"/>
          </p:cNvSpPr>
          <p:nvPr>
            <p:ph type="sldNum" sz="quarter" idx="33"/>
          </p:nvPr>
        </p:nvSpPr>
        <p:spPr/>
        <p:txBody>
          <a:bodyPr/>
          <a:lstStyle/>
          <a:p>
            <a:fld id="{19B51A1E-902D-48AF-9020-955120F399B6}" type="slidenum">
              <a:rPr lang="en-US" noProof="0" smtClean="0"/>
              <a:pPr/>
              <a:t>25</a:t>
            </a:fld>
            <a:endParaRPr lang="en-US" noProof="0" dirty="0"/>
          </a:p>
        </p:txBody>
      </p:sp>
    </p:spTree>
    <p:extLst>
      <p:ext uri="{BB962C8B-B14F-4D97-AF65-F5344CB8AC3E}">
        <p14:creationId xmlns:p14="http://schemas.microsoft.com/office/powerpoint/2010/main" val="368544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34959"/>
            <a:ext cx="9780102" cy="6804025"/>
          </a:xfrm>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4890051" y="3367054"/>
            <a:ext cx="3733800" cy="1013684"/>
          </a:xfrm>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4890051" y="4481099"/>
            <a:ext cx="2910342" cy="316800"/>
          </a:xfrm>
          <a:solidFill>
            <a:schemeClr val="tx1">
              <a:lumMod val="75000"/>
              <a:lumOff val="25000"/>
            </a:schemeClr>
          </a:solidFill>
        </p:spPr>
        <p:txBody>
          <a:bodyPr/>
          <a:lstStyle/>
          <a:p>
            <a:r>
              <a:rPr lang="en-US" dirty="0"/>
              <a:t>Maureen Nxumalo</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52586" y="4542350"/>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4890051" y="4814139"/>
            <a:ext cx="2910342" cy="316800"/>
          </a:xfrm>
          <a:solidFill>
            <a:schemeClr val="tx1">
              <a:lumMod val="75000"/>
              <a:lumOff val="25000"/>
            </a:schemeClr>
          </a:solidFill>
        </p:spPr>
        <p:txBody>
          <a:bodyPr/>
          <a:lstStyle/>
          <a:p>
            <a:r>
              <a:rPr lang="en-US" dirty="0"/>
              <a:t>063 575 6543</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52586" y="4797899"/>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4890051" y="5141762"/>
            <a:ext cx="2910342" cy="316800"/>
          </a:xfrm>
          <a:solidFill>
            <a:schemeClr val="tx1">
              <a:lumMod val="75000"/>
              <a:lumOff val="25000"/>
            </a:schemeClr>
          </a:solidFill>
        </p:spPr>
        <p:txBody>
          <a:bodyPr/>
          <a:lstStyle/>
          <a:p>
            <a:r>
              <a:rPr lang="en-US" sz="1600" dirty="0"/>
              <a:t>Maureen@opportunaum.co.za</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18017" y="5173427"/>
            <a:ext cx="253469" cy="253469"/>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26</a:t>
            </a:fld>
            <a:endParaRPr lang="en-US" dirty="0"/>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D992E7-9B81-7A6D-5AE0-88A400EE8ABE}"/>
              </a:ext>
            </a:extLst>
          </p:cNvPr>
          <p:cNvSpPr>
            <a:spLocks noGrp="1"/>
          </p:cNvSpPr>
          <p:nvPr>
            <p:ph sz="half" idx="1"/>
          </p:nvPr>
        </p:nvSpPr>
        <p:spPr>
          <a:xfrm>
            <a:off x="293454" y="394854"/>
            <a:ext cx="11328000" cy="2638995"/>
          </a:xfrm>
        </p:spPr>
        <p:txBody>
          <a:bodyPr/>
          <a:lstStyle/>
          <a:p>
            <a:pPr marL="0" indent="0">
              <a:buNone/>
            </a:pPr>
            <a:r>
              <a:rPr lang="en-US" b="1" dirty="0"/>
              <a:t>When Engineering Insurance is Essential</a:t>
            </a:r>
          </a:p>
          <a:p>
            <a:pPr marL="0" indent="0">
              <a:buNone/>
            </a:pPr>
            <a:r>
              <a:rPr lang="en-US" dirty="0"/>
              <a:t>	Explosion risks</a:t>
            </a:r>
          </a:p>
          <a:p>
            <a:r>
              <a:rPr lang="en-US" dirty="0"/>
              <a:t>Engineering insurance is essential to provide full cover for explosion risks. The peril ‘explosion’ in material damage cover provides only limited cover and excludes damage caused by any steam-pressured vessel.</a:t>
            </a:r>
          </a:p>
          <a:p>
            <a:pPr marL="0" indent="0">
              <a:buNone/>
            </a:pPr>
            <a:r>
              <a:rPr lang="en-US" dirty="0"/>
              <a:t>	Electrical breakdown</a:t>
            </a:r>
          </a:p>
          <a:p>
            <a:r>
              <a:rPr lang="en-US" dirty="0"/>
              <a:t>Insurance cover for electrical breakdown is essential where computers are involved. The policy can cover sudden and unforeseen loss or damage to the computer installation, the increased cost of working arising from such damage and the reinstatement of any data lost as a result of the breakdown.</a:t>
            </a:r>
          </a:p>
          <a:p>
            <a:endParaRPr lang="en-US" dirty="0"/>
          </a:p>
        </p:txBody>
      </p:sp>
      <p:sp>
        <p:nvSpPr>
          <p:cNvPr id="6" name="Footer Placeholder 5">
            <a:extLst>
              <a:ext uri="{FF2B5EF4-FFF2-40B4-BE49-F238E27FC236}">
                <a16:creationId xmlns:a16="http://schemas.microsoft.com/office/drawing/2014/main" id="{DF557486-CFA3-039A-8557-87D0B721AFE3}"/>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BFA3908E-C3CB-727C-8614-BA4AC87D4E0A}"/>
              </a:ext>
            </a:extLst>
          </p:cNvPr>
          <p:cNvSpPr>
            <a:spLocks noGrp="1"/>
          </p:cNvSpPr>
          <p:nvPr>
            <p:ph type="sldNum" sz="quarter" idx="33"/>
          </p:nvPr>
        </p:nvSpPr>
        <p:spPr/>
        <p:txBody>
          <a:bodyPr/>
          <a:lstStyle/>
          <a:p>
            <a:fld id="{19B51A1E-902D-48AF-9020-955120F399B6}" type="slidenum">
              <a:rPr lang="en-US" noProof="0" smtClean="0"/>
              <a:pPr/>
              <a:t>3</a:t>
            </a:fld>
            <a:endParaRPr lang="en-US" noProof="0" dirty="0"/>
          </a:p>
        </p:txBody>
      </p:sp>
      <p:pic>
        <p:nvPicPr>
          <p:cNvPr id="2" name="Picture 1">
            <a:extLst>
              <a:ext uri="{FF2B5EF4-FFF2-40B4-BE49-F238E27FC236}">
                <a16:creationId xmlns:a16="http://schemas.microsoft.com/office/drawing/2014/main" id="{74B3E421-831E-31EB-3D22-230D917D958A}"/>
              </a:ext>
            </a:extLst>
          </p:cNvPr>
          <p:cNvPicPr>
            <a:picLocks noChangeAspect="1"/>
          </p:cNvPicPr>
          <p:nvPr/>
        </p:nvPicPr>
        <p:blipFill>
          <a:blip r:embed="rId2"/>
          <a:stretch>
            <a:fillRect/>
          </a:stretch>
        </p:blipFill>
        <p:spPr>
          <a:xfrm>
            <a:off x="432000" y="3033849"/>
            <a:ext cx="7340400" cy="3429297"/>
          </a:xfrm>
          <a:prstGeom prst="rect">
            <a:avLst/>
          </a:prstGeom>
        </p:spPr>
      </p:pic>
    </p:spTree>
    <p:extLst>
      <p:ext uri="{BB962C8B-B14F-4D97-AF65-F5344CB8AC3E}">
        <p14:creationId xmlns:p14="http://schemas.microsoft.com/office/powerpoint/2010/main" val="35944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424804" y="346645"/>
            <a:ext cx="11009883" cy="747865"/>
          </a:xfrm>
        </p:spPr>
        <p:txBody>
          <a:bodyPr/>
          <a:lstStyle/>
          <a:p>
            <a:r>
              <a:rPr lang="en-US" sz="2400" dirty="0"/>
              <a:t>Engineering policies can be written either on a Once Off or Open Annual</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24803" y="1766857"/>
            <a:ext cx="11009883" cy="3941216"/>
          </a:xfrm>
        </p:spPr>
        <p:txBody>
          <a:bodyPr/>
          <a:lstStyle/>
          <a:p>
            <a:r>
              <a:rPr lang="en-US" sz="3200" b="1" dirty="0"/>
              <a:t>Contractors All Risk Once Off</a:t>
            </a:r>
          </a:p>
          <a:p>
            <a:pPr marL="0" indent="0">
              <a:buNone/>
            </a:pPr>
            <a:r>
              <a:rPr lang="en-US" sz="2000" b="1" dirty="0"/>
              <a:t>This Contractors All Risk Insurance policy is taken on a once-off basis. When you are awarded a tender, we will provide you with quote for cover on that specific project based on it’s value and risks.  The cover will end when the project is complete.</a:t>
            </a:r>
          </a:p>
          <a:p>
            <a:pPr marL="0" indent="0">
              <a:buNone/>
            </a:pPr>
            <a:endParaRPr lang="en-US" sz="2000" b="1" dirty="0"/>
          </a:p>
          <a:p>
            <a:r>
              <a:rPr lang="en-US" sz="3200" b="1" dirty="0"/>
              <a:t>Contractors All Risk Annual</a:t>
            </a:r>
          </a:p>
          <a:p>
            <a:pPr marL="0" indent="0">
              <a:buNone/>
            </a:pPr>
            <a:r>
              <a:rPr lang="en-US" sz="2000" b="1" dirty="0"/>
              <a:t>This Contractors All Risk Insurance policy is slightly more comprehensive than the once off policy. You will be quoted on your Annual Projection and Maximum Contract Value. The Contractors All Risk Insurance policy will cover all your projects undertaken in the year of the policy inception. The premium is generally lower than the Contractors All Risk Once Off policy if you work it out annually.</a:t>
            </a:r>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72209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2D87-D090-0628-511E-564A51951DF7}"/>
              </a:ext>
            </a:extLst>
          </p:cNvPr>
          <p:cNvSpPr>
            <a:spLocks noGrp="1"/>
          </p:cNvSpPr>
          <p:nvPr>
            <p:ph type="title"/>
          </p:nvPr>
        </p:nvSpPr>
        <p:spPr>
          <a:xfrm>
            <a:off x="432000" y="0"/>
            <a:ext cx="4356816" cy="596367"/>
          </a:xfrm>
        </p:spPr>
        <p:txBody>
          <a:bodyPr anchor="b">
            <a:normAutofit fontScale="90000"/>
          </a:bodyPr>
          <a:lstStyle/>
          <a:p>
            <a:r>
              <a:rPr lang="en-US" dirty="0"/>
              <a:t>CONTRACT ALL RISK (CAR)</a:t>
            </a:r>
          </a:p>
        </p:txBody>
      </p:sp>
      <p:sp>
        <p:nvSpPr>
          <p:cNvPr id="8" name="Footer Placeholder 7">
            <a:extLst>
              <a:ext uri="{FF2B5EF4-FFF2-40B4-BE49-F238E27FC236}">
                <a16:creationId xmlns:a16="http://schemas.microsoft.com/office/drawing/2014/main" id="{BF54C569-5955-2071-D191-5FB0E83A0A88}"/>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a:t>Add a footer</a:t>
            </a:r>
          </a:p>
        </p:txBody>
      </p:sp>
      <p:sp>
        <p:nvSpPr>
          <p:cNvPr id="9" name="Slide Number Placeholder 8">
            <a:extLst>
              <a:ext uri="{FF2B5EF4-FFF2-40B4-BE49-F238E27FC236}">
                <a16:creationId xmlns:a16="http://schemas.microsoft.com/office/drawing/2014/main" id="{E4DB2286-0262-BF6F-91BD-75B4E22DF76D}"/>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5</a:t>
            </a:fld>
            <a:endParaRPr lang="en-US" noProof="0"/>
          </a:p>
        </p:txBody>
      </p:sp>
      <p:sp>
        <p:nvSpPr>
          <p:cNvPr id="15" name="Text Placeholder 5">
            <a:extLst>
              <a:ext uri="{FF2B5EF4-FFF2-40B4-BE49-F238E27FC236}">
                <a16:creationId xmlns:a16="http://schemas.microsoft.com/office/drawing/2014/main" id="{DB35B04D-577F-0170-DB8F-01BBCFB42CD1}"/>
              </a:ext>
            </a:extLst>
          </p:cNvPr>
          <p:cNvSpPr>
            <a:spLocks noGrp="1"/>
          </p:cNvSpPr>
          <p:nvPr>
            <p:ph type="body" sz="half" idx="2"/>
          </p:nvPr>
        </p:nvSpPr>
        <p:spPr>
          <a:xfrm>
            <a:off x="432000" y="1089126"/>
            <a:ext cx="5325138" cy="5030319"/>
          </a:xfrm>
        </p:spPr>
        <p:txBody>
          <a:bodyPr/>
          <a:lstStyle/>
          <a:p>
            <a:pPr marL="285750" lvl="0" indent="-285750">
              <a:buFont typeface="Arial" panose="020B0604020202020204" pitchFamily="34" charset="0"/>
              <a:buChar char="•"/>
            </a:pPr>
            <a:r>
              <a:rPr lang="en-US" b="1" dirty="0"/>
              <a:t>Contractors' all risks (CAR) insurance is a non-standard insurance policy that provides coverage for property damage and third-party injury or damage claims, the two primary types of risks on construction projects.</a:t>
            </a:r>
          </a:p>
          <a:p>
            <a:pPr marL="285750" lvl="0" indent="-285750">
              <a:buFont typeface="Arial" panose="020B0604020202020204" pitchFamily="34" charset="0"/>
              <a:buChar char="•"/>
            </a:pPr>
            <a:r>
              <a:rPr lang="en-US" b="1" dirty="0"/>
              <a:t>Damage to property can include improper construction of structures, the damage that happens during a renovation and damage to temporary work erected on-site. </a:t>
            </a:r>
          </a:p>
          <a:p>
            <a:pPr marL="285750" lvl="0" indent="-285750">
              <a:buFont typeface="Arial" panose="020B0604020202020204" pitchFamily="34" charset="0"/>
              <a:buChar char="•"/>
            </a:pPr>
            <a:r>
              <a:rPr lang="en-US" b="1" dirty="0"/>
              <a:t>Third parties, including subcontractors, may also become injured while working at the construction site. </a:t>
            </a:r>
          </a:p>
          <a:p>
            <a:pPr marL="285750" lvl="0" indent="-285750">
              <a:buFont typeface="Arial" panose="020B0604020202020204" pitchFamily="34" charset="0"/>
              <a:buChar char="•"/>
            </a:pPr>
            <a:r>
              <a:rPr lang="en-US" b="1" dirty="0"/>
              <a:t>CAR insurance coverage is common for such construction projects as buildings, water tanks, sewage treatment plans, flyovers, and airports.</a:t>
            </a:r>
          </a:p>
          <a:p>
            <a:pPr marL="285750" lvl="0" indent="-285750">
              <a:buFont typeface="Arial" panose="020B0604020202020204" pitchFamily="34" charset="0"/>
              <a:buChar char="•"/>
            </a:pPr>
            <a:r>
              <a:rPr lang="en-US" b="1" dirty="0"/>
              <a:t>Risks often covered under a CAR policy include flood, wind, earthquakes, water damage, and mold, construction faults and negligence; they typically do not cover normal wear and tear, willful negligence or poor workmanship.</a:t>
            </a:r>
          </a:p>
          <a:p>
            <a:pPr marL="285750" lvl="0" indent="-285750">
              <a:buFont typeface="Arial" panose="020B0604020202020204" pitchFamily="34" charset="0"/>
              <a:buChar char="•"/>
            </a:pPr>
            <a:r>
              <a:rPr lang="en-US" b="1" dirty="0"/>
              <a:t>Contractor’s All Risk Insurance is a policy which insures the principal/employer and covers the contract works undertaken by the contractor and sub contractors.</a:t>
            </a:r>
          </a:p>
          <a:p>
            <a:endParaRPr lang="en-US" dirty="0"/>
          </a:p>
        </p:txBody>
      </p:sp>
      <p:graphicFrame>
        <p:nvGraphicFramePr>
          <p:cNvPr id="11" name="Text Placeholder 2">
            <a:extLst>
              <a:ext uri="{FF2B5EF4-FFF2-40B4-BE49-F238E27FC236}">
                <a16:creationId xmlns:a16="http://schemas.microsoft.com/office/drawing/2014/main" id="{BC8820B0-CE1B-E29C-094D-951131F78784}"/>
              </a:ext>
            </a:extLst>
          </p:cNvPr>
          <p:cNvGraphicFramePr/>
          <p:nvPr>
            <p:extLst>
              <p:ext uri="{D42A27DB-BD31-4B8C-83A1-F6EECF244321}">
                <p14:modId xmlns:p14="http://schemas.microsoft.com/office/powerpoint/2010/main" val="1550405316"/>
              </p:ext>
            </p:extLst>
          </p:nvPr>
        </p:nvGraphicFramePr>
        <p:xfrm>
          <a:off x="4788816" y="432001"/>
          <a:ext cx="6971184" cy="54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person, person, preparing&#10;&#10;Description automatically generated">
            <a:extLst>
              <a:ext uri="{FF2B5EF4-FFF2-40B4-BE49-F238E27FC236}">
                <a16:creationId xmlns:a16="http://schemas.microsoft.com/office/drawing/2014/main" id="{2A389522-4BA2-4E6D-D9BC-D53D698D2B71}"/>
              </a:ext>
            </a:extLst>
          </p:cNvPr>
          <p:cNvPicPr>
            <a:picLocks noChangeAspect="1"/>
          </p:cNvPicPr>
          <p:nvPr/>
        </p:nvPicPr>
        <p:blipFill>
          <a:blip r:embed="rId7"/>
          <a:stretch>
            <a:fillRect/>
          </a:stretch>
        </p:blipFill>
        <p:spPr>
          <a:xfrm>
            <a:off x="5894532" y="1089126"/>
            <a:ext cx="6002862" cy="4114800"/>
          </a:xfrm>
          <a:prstGeom prst="rect">
            <a:avLst/>
          </a:prstGeom>
        </p:spPr>
      </p:pic>
    </p:spTree>
    <p:extLst>
      <p:ext uri="{BB962C8B-B14F-4D97-AF65-F5344CB8AC3E}">
        <p14:creationId xmlns:p14="http://schemas.microsoft.com/office/powerpoint/2010/main" val="355360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CAR/ EAR/ Contract Works</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219165" y="2922440"/>
            <a:ext cx="11540835" cy="3452596"/>
          </a:xfrm>
        </p:spPr>
        <p:txBody>
          <a:bodyPr numCol="2"/>
          <a:lstStyle/>
          <a:p>
            <a:pPr marL="285750" indent="-285750">
              <a:buFont typeface="Arial" panose="020B0604020202020204" pitchFamily="34" charset="0"/>
              <a:buChar char="•"/>
            </a:pPr>
            <a:r>
              <a:rPr lang="en-US" b="1" dirty="0"/>
              <a:t>The Contract works</a:t>
            </a:r>
          </a:p>
          <a:p>
            <a:pPr marL="285750" indent="-285750">
              <a:buFont typeface="Arial" panose="020B0604020202020204" pitchFamily="34" charset="0"/>
              <a:buChar char="•"/>
            </a:pPr>
            <a:r>
              <a:rPr lang="en-US" b="1" dirty="0"/>
              <a:t>Spread of Fire</a:t>
            </a:r>
          </a:p>
          <a:p>
            <a:pPr marL="285750" indent="-285750">
              <a:buFont typeface="Arial" panose="020B0604020202020204" pitchFamily="34" charset="0"/>
              <a:buChar char="•"/>
            </a:pPr>
            <a:r>
              <a:rPr lang="en-US" b="1" dirty="0"/>
              <a:t>Theft</a:t>
            </a:r>
          </a:p>
          <a:p>
            <a:pPr marL="285750" indent="-285750">
              <a:buFont typeface="Arial" panose="020B0604020202020204" pitchFamily="34" charset="0"/>
              <a:buChar char="•"/>
            </a:pPr>
            <a:r>
              <a:rPr lang="en-US" b="1" dirty="0"/>
              <a:t>Flooding</a:t>
            </a:r>
          </a:p>
          <a:p>
            <a:pPr marL="285750" indent="-285750">
              <a:buFont typeface="Arial" panose="020B0604020202020204" pitchFamily="34" charset="0"/>
              <a:buChar char="•"/>
            </a:pPr>
            <a:r>
              <a:rPr lang="en-US" b="1" dirty="0"/>
              <a:t>Earthquakes</a:t>
            </a:r>
          </a:p>
          <a:p>
            <a:pPr marL="285750" indent="-285750">
              <a:buFont typeface="Arial" panose="020B0604020202020204" pitchFamily="34" charset="0"/>
              <a:buChar char="•"/>
            </a:pPr>
            <a:r>
              <a:rPr lang="en-US" b="1" dirty="0"/>
              <a:t>Landslides</a:t>
            </a:r>
          </a:p>
          <a:p>
            <a:pPr marL="285750" indent="-285750">
              <a:buFont typeface="Arial" panose="020B0604020202020204" pitchFamily="34" charset="0"/>
              <a:buChar char="•"/>
            </a:pPr>
            <a:r>
              <a:rPr lang="en-US" b="1" dirty="0"/>
              <a:t>Surrounding property</a:t>
            </a:r>
          </a:p>
          <a:p>
            <a:pPr marL="285750" indent="-285750">
              <a:buFont typeface="Arial" panose="020B0604020202020204" pitchFamily="34" charset="0"/>
              <a:buChar char="•"/>
            </a:pPr>
            <a:r>
              <a:rPr lang="en-US" b="1" dirty="0"/>
              <a:t>Debris removal</a:t>
            </a:r>
          </a:p>
          <a:p>
            <a:pPr marL="285750" indent="-285750">
              <a:buFont typeface="Arial" panose="020B0604020202020204" pitchFamily="34" charset="0"/>
              <a:buChar char="•"/>
            </a:pPr>
            <a:r>
              <a:rPr lang="en-US" b="1" dirty="0"/>
              <a:t>Public liability</a:t>
            </a:r>
          </a:p>
          <a:p>
            <a:pPr marL="285750" indent="-285750">
              <a:buFont typeface="Arial" panose="020B0604020202020204" pitchFamily="34" charset="0"/>
              <a:buChar char="•"/>
            </a:pPr>
            <a:r>
              <a:rPr lang="en-US" b="1" dirty="0"/>
              <a:t>Transit and Storage Limit</a:t>
            </a:r>
          </a:p>
          <a:p>
            <a:pPr marL="285750" indent="-285750">
              <a:buFont typeface="Arial" panose="020B0604020202020204" pitchFamily="34" charset="0"/>
              <a:buChar char="•"/>
            </a:pPr>
            <a:r>
              <a:rPr lang="en-US" b="1" dirty="0"/>
              <a:t>Theft of Cables</a:t>
            </a:r>
          </a:p>
          <a:p>
            <a:pPr marL="285750" indent="-285750">
              <a:buFont typeface="Arial" panose="020B0604020202020204" pitchFamily="34" charset="0"/>
              <a:buChar char="•"/>
            </a:pPr>
            <a:r>
              <a:rPr lang="en-US" b="1" dirty="0"/>
              <a:t>Piping &amp; Wiring and more on request.</a:t>
            </a:r>
          </a:p>
          <a:p>
            <a:pPr marL="285750" indent="-285750">
              <a:buFont typeface="Arial" panose="020B0604020202020204" pitchFamily="34" charset="0"/>
              <a:buChar char="•"/>
            </a:pPr>
            <a:r>
              <a:rPr lang="en-US" b="1" dirty="0"/>
              <a:t>Annual policies also allow the addition of Plant All Risk Cover.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6</a:t>
            </a:fld>
            <a:endParaRPr lang="en-US" dirty="0"/>
          </a:p>
        </p:txBody>
      </p:sp>
      <p:sp>
        <p:nvSpPr>
          <p:cNvPr id="5" name="TextBox 4">
            <a:extLst>
              <a:ext uri="{FF2B5EF4-FFF2-40B4-BE49-F238E27FC236}">
                <a16:creationId xmlns:a16="http://schemas.microsoft.com/office/drawing/2014/main" id="{B3E0D424-C7E1-9A20-8577-E1C5E71EF5D8}"/>
              </a:ext>
            </a:extLst>
          </p:cNvPr>
          <p:cNvSpPr txBox="1"/>
          <p:nvPr/>
        </p:nvSpPr>
        <p:spPr>
          <a:xfrm>
            <a:off x="325582" y="847529"/>
            <a:ext cx="11434418" cy="1477328"/>
          </a:xfrm>
          <a:prstGeom prst="rect">
            <a:avLst/>
          </a:prstGeom>
          <a:noFill/>
        </p:spPr>
        <p:txBody>
          <a:bodyPr wrap="square">
            <a:spAutoFit/>
          </a:bodyPr>
          <a:lstStyle/>
          <a:p>
            <a:r>
              <a:rPr lang="en-US" dirty="0"/>
              <a:t>CAR coverage provides protection for construction or contractor all risks and is used mainly for the movement of dirt and concrete building work. CAR is more suitable for civil works such as buildings, roads, bridges, and docks.</a:t>
            </a:r>
          </a:p>
          <a:p>
            <a:r>
              <a:rPr lang="en-US" dirty="0"/>
              <a:t>EAR coverage is applied to the use of installing machinery and equipment. EAR is more suitable for engineering facilities and other construction projects involving erections and installations. For example, EAR insurance policies provide coverage for the construction of power plants, gas processing facilities and others. </a:t>
            </a:r>
          </a:p>
        </p:txBody>
      </p:sp>
      <p:sp>
        <p:nvSpPr>
          <p:cNvPr id="7" name="TextBox 6">
            <a:extLst>
              <a:ext uri="{FF2B5EF4-FFF2-40B4-BE49-F238E27FC236}">
                <a16:creationId xmlns:a16="http://schemas.microsoft.com/office/drawing/2014/main" id="{5370BAF7-9BB0-E6C4-8B34-D87D0E644E3E}"/>
              </a:ext>
            </a:extLst>
          </p:cNvPr>
          <p:cNvSpPr txBox="1"/>
          <p:nvPr/>
        </p:nvSpPr>
        <p:spPr>
          <a:xfrm>
            <a:off x="325582" y="2371054"/>
            <a:ext cx="9234054" cy="369332"/>
          </a:xfrm>
          <a:prstGeom prst="rect">
            <a:avLst/>
          </a:prstGeom>
          <a:noFill/>
        </p:spPr>
        <p:txBody>
          <a:bodyPr wrap="square">
            <a:spAutoFit/>
          </a:bodyPr>
          <a:lstStyle/>
          <a:p>
            <a:r>
              <a:rPr lang="en-US" b="1" dirty="0"/>
              <a:t>The Contractors All Risk Insurance Policy covers the following risks</a:t>
            </a:r>
            <a:r>
              <a:rPr lang="en-US" dirty="0"/>
              <a:t>:</a:t>
            </a:r>
          </a:p>
        </p:txBody>
      </p:sp>
    </p:spTree>
    <p:extLst>
      <p:ext uri="{BB962C8B-B14F-4D97-AF65-F5344CB8AC3E}">
        <p14:creationId xmlns:p14="http://schemas.microsoft.com/office/powerpoint/2010/main" val="318883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91AE8D7-B1AA-DA32-8CED-D7182B9655A1}"/>
              </a:ext>
            </a:extLst>
          </p:cNvPr>
          <p:cNvSpPr>
            <a:spLocks noGrp="1"/>
          </p:cNvSpPr>
          <p:nvPr>
            <p:ph type="sldNum" sz="quarter" idx="33"/>
          </p:nvPr>
        </p:nvSpPr>
        <p:spPr/>
        <p:txBody>
          <a:bodyPr/>
          <a:lstStyle/>
          <a:p>
            <a:fld id="{19B51A1E-902D-48AF-9020-955120F399B6}" type="slidenum">
              <a:rPr lang="en-US" noProof="0" smtClean="0"/>
              <a:pPr/>
              <a:t>7</a:t>
            </a:fld>
            <a:endParaRPr lang="en-US" noProof="0" dirty="0"/>
          </a:p>
        </p:txBody>
      </p:sp>
      <p:sp>
        <p:nvSpPr>
          <p:cNvPr id="4" name="TextBox 3">
            <a:extLst>
              <a:ext uri="{FF2B5EF4-FFF2-40B4-BE49-F238E27FC236}">
                <a16:creationId xmlns:a16="http://schemas.microsoft.com/office/drawing/2014/main" id="{C673E066-60C4-028C-2623-30809714B1B1}"/>
              </a:ext>
            </a:extLst>
          </p:cNvPr>
          <p:cNvSpPr txBox="1"/>
          <p:nvPr/>
        </p:nvSpPr>
        <p:spPr>
          <a:xfrm>
            <a:off x="637309" y="737030"/>
            <a:ext cx="8991600" cy="2585323"/>
          </a:xfrm>
          <a:prstGeom prst="rect">
            <a:avLst/>
          </a:prstGeom>
          <a:noFill/>
        </p:spPr>
        <p:txBody>
          <a:bodyPr wrap="square">
            <a:spAutoFit/>
          </a:bodyPr>
          <a:lstStyle/>
          <a:p>
            <a:r>
              <a:rPr lang="en-US" b="1" u="sng" dirty="0"/>
              <a:t>To get a quote we will need the following details:</a:t>
            </a:r>
          </a:p>
          <a:p>
            <a:pPr marL="285750" indent="-285750">
              <a:buFont typeface="Arial" panose="020B0604020202020204" pitchFamily="34" charset="0"/>
              <a:buChar char="•"/>
            </a:pPr>
            <a:r>
              <a:rPr lang="en-US" dirty="0"/>
              <a:t>Contract Period </a:t>
            </a:r>
          </a:p>
          <a:p>
            <a:pPr marL="285750" indent="-285750">
              <a:buFont typeface="Arial" panose="020B0604020202020204" pitchFamily="34" charset="0"/>
              <a:buChar char="•"/>
            </a:pPr>
            <a:r>
              <a:rPr lang="en-US" dirty="0"/>
              <a:t>Contract Value </a:t>
            </a:r>
          </a:p>
          <a:p>
            <a:pPr marL="285750" indent="-285750">
              <a:buFont typeface="Arial" panose="020B0604020202020204" pitchFamily="34" charset="0"/>
              <a:buChar char="•"/>
            </a:pPr>
            <a:r>
              <a:rPr lang="en-US" dirty="0"/>
              <a:t>Client and Principal details</a:t>
            </a:r>
          </a:p>
          <a:p>
            <a:pPr marL="285750" indent="-285750">
              <a:buFont typeface="Arial" panose="020B0604020202020204" pitchFamily="34" charset="0"/>
              <a:buChar char="•"/>
            </a:pPr>
            <a:r>
              <a:rPr lang="en-US" dirty="0"/>
              <a:t>Description of all activities carried out</a:t>
            </a:r>
          </a:p>
          <a:p>
            <a:pPr marL="285750" indent="-285750">
              <a:buFont typeface="Arial" panose="020B0604020202020204" pitchFamily="34" charset="0"/>
              <a:buChar char="•"/>
            </a:pPr>
            <a:r>
              <a:rPr lang="en-US" dirty="0"/>
              <a:t>Public Liability Limit</a:t>
            </a:r>
          </a:p>
          <a:p>
            <a:pPr marL="285750" indent="-285750">
              <a:buFont typeface="Arial" panose="020B0604020202020204" pitchFamily="34" charset="0"/>
              <a:buChar char="•"/>
            </a:pPr>
            <a:r>
              <a:rPr lang="en-US" dirty="0"/>
              <a:t>Turnover of contractor</a:t>
            </a:r>
          </a:p>
          <a:p>
            <a:pPr marL="285750" indent="-285750">
              <a:buFont typeface="Arial" panose="020B0604020202020204" pitchFamily="34" charset="0"/>
              <a:buChar char="•"/>
            </a:pPr>
            <a:r>
              <a:rPr lang="en-US" dirty="0"/>
              <a:t>Bill of Quantities</a:t>
            </a:r>
          </a:p>
          <a:p>
            <a:pPr marL="285750" indent="-285750">
              <a:buFont typeface="Arial" panose="020B0604020202020204" pitchFamily="34" charset="0"/>
              <a:buChar char="•"/>
            </a:pPr>
            <a:r>
              <a:rPr lang="en-US" dirty="0"/>
              <a:t>Breakdown of Costs</a:t>
            </a:r>
          </a:p>
        </p:txBody>
      </p:sp>
    </p:spTree>
    <p:extLst>
      <p:ext uri="{BB962C8B-B14F-4D97-AF65-F5344CB8AC3E}">
        <p14:creationId xmlns:p14="http://schemas.microsoft.com/office/powerpoint/2010/main" val="127563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CE28-66EC-7ADB-6700-19B202A4760D}"/>
              </a:ext>
            </a:extLst>
          </p:cNvPr>
          <p:cNvSpPr>
            <a:spLocks noGrp="1"/>
          </p:cNvSpPr>
          <p:nvPr>
            <p:ph type="title"/>
          </p:nvPr>
        </p:nvSpPr>
        <p:spPr>
          <a:xfrm>
            <a:off x="7262291" y="374316"/>
            <a:ext cx="4929709" cy="844883"/>
          </a:xfrm>
        </p:spPr>
        <p:txBody>
          <a:bodyPr anchor="b">
            <a:normAutofit fontScale="90000"/>
          </a:bodyPr>
          <a:lstStyle/>
          <a:p>
            <a:r>
              <a:rPr lang="en-US" dirty="0"/>
              <a:t>Contractors All Risk Public Liability</a:t>
            </a:r>
            <a:br>
              <a:rPr lang="en-US" dirty="0"/>
            </a:br>
            <a:endParaRPr lang="en-US" dirty="0"/>
          </a:p>
        </p:txBody>
      </p:sp>
      <p:sp>
        <p:nvSpPr>
          <p:cNvPr id="8" name="Footer Placeholder 7">
            <a:extLst>
              <a:ext uri="{FF2B5EF4-FFF2-40B4-BE49-F238E27FC236}">
                <a16:creationId xmlns:a16="http://schemas.microsoft.com/office/drawing/2014/main" id="{2E3E4A76-7E0F-5DA1-13C0-DE543FD0AC38}"/>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a:t>Add a footer</a:t>
            </a:r>
          </a:p>
        </p:txBody>
      </p:sp>
      <p:sp>
        <p:nvSpPr>
          <p:cNvPr id="9" name="Slide Number Placeholder 8">
            <a:extLst>
              <a:ext uri="{FF2B5EF4-FFF2-40B4-BE49-F238E27FC236}">
                <a16:creationId xmlns:a16="http://schemas.microsoft.com/office/drawing/2014/main" id="{8D170C1F-55C8-1A97-A5C7-5D7EAE4977F2}"/>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8</a:t>
            </a:fld>
            <a:endParaRPr lang="en-US" noProof="0"/>
          </a:p>
        </p:txBody>
      </p:sp>
      <p:sp>
        <p:nvSpPr>
          <p:cNvPr id="3" name="Text Placeholder 2">
            <a:extLst>
              <a:ext uri="{FF2B5EF4-FFF2-40B4-BE49-F238E27FC236}">
                <a16:creationId xmlns:a16="http://schemas.microsoft.com/office/drawing/2014/main" id="{53EDBE2B-8C68-085F-834D-CFE66EDAC315}"/>
              </a:ext>
            </a:extLst>
          </p:cNvPr>
          <p:cNvSpPr>
            <a:spLocks noGrp="1"/>
          </p:cNvSpPr>
          <p:nvPr>
            <p:ph type="body" sz="half" idx="2"/>
          </p:nvPr>
        </p:nvSpPr>
        <p:spPr>
          <a:xfrm>
            <a:off x="347618" y="4336715"/>
            <a:ext cx="11496764" cy="1828558"/>
          </a:xfrm>
        </p:spPr>
        <p:txBody>
          <a:bodyPr>
            <a:normAutofit fontScale="32500" lnSpcReduction="20000"/>
          </a:bodyPr>
          <a:lstStyle/>
          <a:p>
            <a:r>
              <a:rPr lang="en-US" sz="7200" b="1" dirty="0"/>
              <a:t>Public Liability Insurance does not cover property under care, custody and control. </a:t>
            </a:r>
          </a:p>
          <a:p>
            <a:r>
              <a:rPr lang="en-US" sz="7200" b="1" dirty="0"/>
              <a:t>As such, any damage to your client’s property is covered under Surrounding Property. </a:t>
            </a:r>
          </a:p>
          <a:p>
            <a:r>
              <a:rPr lang="en-US" sz="7200" b="1" dirty="0"/>
              <a:t>You may need cover for situations where members of the public or people who are not employed by your company enter your premises/ Construction site and get injured. </a:t>
            </a:r>
          </a:p>
          <a:p>
            <a:endParaRPr lang="en-US" b="1" dirty="0"/>
          </a:p>
        </p:txBody>
      </p:sp>
      <p:pic>
        <p:nvPicPr>
          <p:cNvPr id="5" name="Picture Placeholder 4" descr="A police officer standing in front of a large sign&#10;&#10;Description automatically generated with low confidence">
            <a:extLst>
              <a:ext uri="{FF2B5EF4-FFF2-40B4-BE49-F238E27FC236}">
                <a16:creationId xmlns:a16="http://schemas.microsoft.com/office/drawing/2014/main" id="{CA39D5E8-B2FC-53DB-CAB4-A43E08B6475B}"/>
              </a:ext>
            </a:extLst>
          </p:cNvPr>
          <p:cNvPicPr>
            <a:picLocks noGrp="1" noChangeAspect="1"/>
          </p:cNvPicPr>
          <p:nvPr>
            <p:ph type="pic" idx="1"/>
          </p:nvPr>
        </p:nvPicPr>
        <p:blipFill>
          <a:blip r:embed="rId2"/>
          <a:srcRect l="6566" r="6566"/>
          <a:stretch>
            <a:fillRect/>
          </a:stretch>
        </p:blipFill>
        <p:spPr>
          <a:xfrm>
            <a:off x="0" y="0"/>
            <a:ext cx="7262291" cy="4211638"/>
          </a:xfrm>
        </p:spPr>
      </p:pic>
    </p:spTree>
    <p:extLst>
      <p:ext uri="{BB962C8B-B14F-4D97-AF65-F5344CB8AC3E}">
        <p14:creationId xmlns:p14="http://schemas.microsoft.com/office/powerpoint/2010/main" val="193447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2403-5577-9C9E-FA95-B1483F6A3424}"/>
              </a:ext>
            </a:extLst>
          </p:cNvPr>
          <p:cNvSpPr>
            <a:spLocks noGrp="1"/>
          </p:cNvSpPr>
          <p:nvPr>
            <p:ph type="title"/>
          </p:nvPr>
        </p:nvSpPr>
        <p:spPr/>
        <p:txBody>
          <a:bodyPr/>
          <a:lstStyle/>
          <a:p>
            <a:r>
              <a:rPr lang="en-US" dirty="0"/>
              <a:t>Lateral Support Liability</a:t>
            </a:r>
            <a:br>
              <a:rPr lang="en-US" dirty="0"/>
            </a:br>
            <a:endParaRPr lang="en-US" dirty="0"/>
          </a:p>
        </p:txBody>
      </p:sp>
      <p:sp>
        <p:nvSpPr>
          <p:cNvPr id="3" name="Text Placeholder 2">
            <a:extLst>
              <a:ext uri="{FF2B5EF4-FFF2-40B4-BE49-F238E27FC236}">
                <a16:creationId xmlns:a16="http://schemas.microsoft.com/office/drawing/2014/main" id="{82E6B02B-1F84-D983-A938-147395708A90}"/>
              </a:ext>
              <a:ext uri="{C183D7F6-B498-43B3-948B-1728B52AA6E4}">
                <adec:decorative xmlns:adec="http://schemas.microsoft.com/office/drawing/2017/decorative" val="0"/>
              </a:ext>
            </a:extLst>
          </p:cNvPr>
          <p:cNvSpPr>
            <a:spLocks noGrp="1"/>
          </p:cNvSpPr>
          <p:nvPr>
            <p:ph type="body" sz="quarter" idx="32"/>
          </p:nvPr>
        </p:nvSpPr>
        <p:spPr>
          <a:xfrm>
            <a:off x="420000" y="648000"/>
            <a:ext cx="11339513" cy="2109055"/>
          </a:xfrm>
        </p:spPr>
        <p:txBody>
          <a:bodyPr/>
          <a:lstStyle/>
          <a:p>
            <a:pPr marL="285750" indent="-285750">
              <a:buFont typeface="Arial" panose="020B0604020202020204" pitchFamily="34" charset="0"/>
              <a:buChar char="•"/>
            </a:pPr>
            <a:r>
              <a:rPr lang="en-US" dirty="0"/>
              <a:t>Lateral support means, physical support to prevent sideways movement. </a:t>
            </a:r>
          </a:p>
          <a:p>
            <a:pPr marL="285750" indent="-285750">
              <a:buFont typeface="Arial" panose="020B0604020202020204" pitchFamily="34" charset="0"/>
              <a:buChar char="•"/>
            </a:pPr>
            <a:r>
              <a:rPr lang="en-US" dirty="0"/>
              <a:t>If an excavation done by adjoining owner damage landowner’s property, the adjoining owner is liable for the damages.</a:t>
            </a:r>
          </a:p>
          <a:p>
            <a:pPr marL="285750" indent="-285750">
              <a:buFont typeface="Arial" panose="020B0604020202020204" pitchFamily="34" charset="0"/>
              <a:buChar char="•"/>
            </a:pPr>
            <a:r>
              <a:rPr lang="en-US" dirty="0"/>
              <a:t>When the adjoining owner excavate into the soil for foundation, basement or leveling, a retaining wall is to be constructed to prevent a collapse.  </a:t>
            </a:r>
          </a:p>
          <a:p>
            <a:pPr marL="285750" indent="-285750">
              <a:buFont typeface="Arial" panose="020B0604020202020204" pitchFamily="34" charset="0"/>
              <a:buChar char="•"/>
            </a:pPr>
            <a:r>
              <a:rPr lang="en-US" dirty="0"/>
              <a:t>The most common need for lateral support is in the construction of deep basement excavations. </a:t>
            </a:r>
          </a:p>
        </p:txBody>
      </p:sp>
      <p:sp>
        <p:nvSpPr>
          <p:cNvPr id="8" name="Footer Placeholder 7">
            <a:extLst>
              <a:ext uri="{FF2B5EF4-FFF2-40B4-BE49-F238E27FC236}">
                <a16:creationId xmlns:a16="http://schemas.microsoft.com/office/drawing/2014/main" id="{012864D9-0FC8-20B2-65A5-24AA8E6F5D3F}"/>
              </a:ext>
            </a:extLst>
          </p:cNvPr>
          <p:cNvSpPr>
            <a:spLocks noGrp="1"/>
          </p:cNvSpPr>
          <p:nvPr>
            <p:ph type="ftr" sz="quarter" idx="14"/>
          </p:nvPr>
        </p:nvSpPr>
        <p:spPr/>
        <p:txBody>
          <a:bodyPr/>
          <a:lstStyle/>
          <a:p>
            <a:r>
              <a:rPr lang="en-US" noProof="0"/>
              <a:t>Add a footer</a:t>
            </a:r>
            <a:endParaRPr lang="en-US" noProof="0" dirty="0"/>
          </a:p>
        </p:txBody>
      </p:sp>
      <p:sp>
        <p:nvSpPr>
          <p:cNvPr id="9" name="Slide Number Placeholder 8">
            <a:extLst>
              <a:ext uri="{FF2B5EF4-FFF2-40B4-BE49-F238E27FC236}">
                <a16:creationId xmlns:a16="http://schemas.microsoft.com/office/drawing/2014/main" id="{1E88B2D9-7103-0201-3A96-00F6FE1785B3}"/>
              </a:ext>
            </a:extLst>
          </p:cNvPr>
          <p:cNvSpPr>
            <a:spLocks noGrp="1"/>
          </p:cNvSpPr>
          <p:nvPr>
            <p:ph type="sldNum" sz="quarter" idx="33"/>
          </p:nvPr>
        </p:nvSpPr>
        <p:spPr/>
        <p:txBody>
          <a:bodyPr/>
          <a:lstStyle/>
          <a:p>
            <a:fld id="{19B51A1E-902D-48AF-9020-955120F399B6}" type="slidenum">
              <a:rPr lang="en-US" noProof="0" smtClean="0"/>
              <a:pPr/>
              <a:t>9</a:t>
            </a:fld>
            <a:endParaRPr lang="en-US" noProof="0" dirty="0"/>
          </a:p>
        </p:txBody>
      </p:sp>
    </p:spTree>
    <p:extLst>
      <p:ext uri="{BB962C8B-B14F-4D97-AF65-F5344CB8AC3E}">
        <p14:creationId xmlns:p14="http://schemas.microsoft.com/office/powerpoint/2010/main" val="3597985958"/>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{42F9A6C3-F5F9-4230-963F-165C1F34B749}tf16411250_win32</Template>
  <TotalTime>6285</TotalTime>
  <Words>2947</Words>
  <Application>Microsoft Office PowerPoint</Application>
  <PresentationFormat>Widescreen</PresentationFormat>
  <Paragraphs>246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Candara</vt:lpstr>
      <vt:lpstr>Corbel</vt:lpstr>
      <vt:lpstr>Source Sans Pro</vt:lpstr>
      <vt:lpstr>Times New Roman</vt:lpstr>
      <vt:lpstr>Office Theme</vt:lpstr>
      <vt:lpstr>OPPORTUNA UNDERWRITING MANAGERS </vt:lpstr>
      <vt:lpstr>What  is  an  Engineering  policy  </vt:lpstr>
      <vt:lpstr>PowerPoint Presentation</vt:lpstr>
      <vt:lpstr>PowerPoint Presentation</vt:lpstr>
      <vt:lpstr>CONTRACT ALL RISK (CAR)</vt:lpstr>
      <vt:lpstr>CAR/ EAR/ Contract Works</vt:lpstr>
      <vt:lpstr>PowerPoint Presentation</vt:lpstr>
      <vt:lpstr>Contractors All Risk Public Liability </vt:lpstr>
      <vt:lpstr>Lateral Support Liability </vt:lpstr>
      <vt:lpstr>PowerPoint Presentation</vt:lpstr>
      <vt:lpstr>PowerPoint Presentation</vt:lpstr>
      <vt:lpstr>Dismantling Transit &amp; Erection Insurance</vt:lpstr>
      <vt:lpstr>Plant All Risks Insurance</vt:lpstr>
      <vt:lpstr>PowerPoint Presentation</vt:lpstr>
      <vt:lpstr>PowerPoint Presentation</vt:lpstr>
      <vt:lpstr>PowerPoint Presentation</vt:lpstr>
      <vt:lpstr>PowerPoint Presentation</vt:lpstr>
      <vt:lpstr>PowerPoint Presentation</vt:lpstr>
      <vt:lpstr>Machinery Breakdown and Business Interruption</vt:lpstr>
      <vt:lpstr>Loss of Profits following Machinery Breakdown </vt:lpstr>
      <vt:lpstr>Deterioration Of Stock (D.O.S) Following Machinery Breakdown</vt:lpstr>
      <vt:lpstr>Electronic Equipment Insurance</vt:lpstr>
      <vt:lpstr>Political Violence and Terrorism </vt:lpstr>
      <vt:lpstr>What does PTV cover</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OPPORTUNA UNDERWRITING MANAGERS</dc:title>
  <dc:creator>Maureen Nxumalo</dc:creator>
  <cp:lastModifiedBy>Maureen Nxumalo</cp:lastModifiedBy>
  <cp:revision>5</cp:revision>
  <dcterms:created xsi:type="dcterms:W3CDTF">2023-01-30T07:24:25Z</dcterms:created>
  <dcterms:modified xsi:type="dcterms:W3CDTF">2023-04-17T09:41:44Z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